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handoutMasterIdLst>
    <p:handoutMasterId r:id="rId4"/>
  </p:handoutMasterIdLst>
  <p:sldIdLst>
    <p:sldId id="256" r:id="rId2"/>
  </p:sldIdLst>
  <p:sldSz cx="43524488" cy="2431097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3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0" d="100"/>
          <a:sy n="30" d="100"/>
        </p:scale>
        <p:origin x="6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9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900"/>
            </a:lvl1pPr>
          </a:lstStyle>
          <a:p>
            <a:fld id="{0F9B84EA-7D68-4D60-9CB1-D50884785D1C}" type="datetimeFigureOut">
              <a:rPr lang="zh-CN" altLang="en-US" smtClean="0"/>
              <a:t>2025/10/6</a:t>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9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9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2025/10/6</a:t>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440561" y="3978673"/>
            <a:ext cx="32643366" cy="8463821"/>
          </a:xfrm>
        </p:spPr>
        <p:txBody>
          <a:bodyPr anchor="b"/>
          <a:lstStyle>
            <a:lvl1pPr algn="ctr">
              <a:defRPr sz="21270"/>
            </a:lvl1pPr>
          </a:lstStyle>
          <a:p>
            <a:r>
              <a:rPr lang="ja-JP" altLang="en-US"/>
              <a:t>マスター タイトルの書式設定</a:t>
            </a:r>
            <a:endParaRPr lang="en-US" dirty="0"/>
          </a:p>
        </p:txBody>
      </p:sp>
      <p:sp>
        <p:nvSpPr>
          <p:cNvPr id="3" name="Subtitle 2"/>
          <p:cNvSpPr>
            <a:spLocks noGrp="1"/>
          </p:cNvSpPr>
          <p:nvPr>
            <p:ph type="subTitle" idx="1"/>
          </p:nvPr>
        </p:nvSpPr>
        <p:spPr>
          <a:xfrm>
            <a:off x="5440561" y="12768891"/>
            <a:ext cx="32643366" cy="5869523"/>
          </a:xfrm>
        </p:spPr>
        <p:txBody>
          <a:bodyPr/>
          <a:lstStyle>
            <a:lvl1pPr marL="0" indent="0" algn="ctr">
              <a:buNone/>
              <a:defRPr sz="8510"/>
            </a:lvl1pPr>
            <a:lvl2pPr marL="1620520" indent="0" algn="ctr">
              <a:buNone/>
              <a:defRPr sz="7090"/>
            </a:lvl2pPr>
            <a:lvl3pPr marL="3241675" indent="0" algn="ctr">
              <a:buNone/>
              <a:defRPr sz="6380"/>
            </a:lvl3pPr>
            <a:lvl4pPr marL="4862195" indent="0" algn="ctr">
              <a:buNone/>
              <a:defRPr sz="5670"/>
            </a:lvl4pPr>
            <a:lvl5pPr marL="6482715" indent="0" algn="ctr">
              <a:buNone/>
              <a:defRPr sz="5670"/>
            </a:lvl5pPr>
            <a:lvl6pPr marL="8103870" indent="0" algn="ctr">
              <a:buNone/>
              <a:defRPr sz="5670"/>
            </a:lvl6pPr>
            <a:lvl7pPr marL="9724390" indent="0" algn="ctr">
              <a:buNone/>
              <a:defRPr sz="5670"/>
            </a:lvl7pPr>
            <a:lvl8pPr marL="11344910" indent="0" algn="ctr">
              <a:buNone/>
              <a:defRPr sz="5670"/>
            </a:lvl8pPr>
            <a:lvl9pPr marL="12966065" indent="0" algn="ctr">
              <a:buNone/>
              <a:defRPr sz="567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7212" y="1294334"/>
            <a:ext cx="9384968" cy="2060242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992309" y="1294334"/>
            <a:ext cx="27610847" cy="2060242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969639" y="6060864"/>
            <a:ext cx="37539871" cy="10112689"/>
          </a:xfrm>
        </p:spPr>
        <p:txBody>
          <a:bodyPr anchor="b"/>
          <a:lstStyle>
            <a:lvl1pPr>
              <a:defRPr sz="2127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969639" y="16269223"/>
            <a:ext cx="37539871" cy="5318024"/>
          </a:xfrm>
        </p:spPr>
        <p:txBody>
          <a:bodyPr/>
          <a:lstStyle>
            <a:lvl1pPr marL="0" indent="0">
              <a:buNone/>
              <a:defRPr sz="8510">
                <a:solidFill>
                  <a:schemeClr val="tx1">
                    <a:tint val="75000"/>
                  </a:schemeClr>
                </a:solidFill>
              </a:defRPr>
            </a:lvl1pPr>
            <a:lvl2pPr marL="1620520" indent="0">
              <a:buNone/>
              <a:defRPr sz="7090">
                <a:solidFill>
                  <a:schemeClr val="tx1">
                    <a:tint val="75000"/>
                  </a:schemeClr>
                </a:solidFill>
              </a:defRPr>
            </a:lvl2pPr>
            <a:lvl3pPr marL="3241675" indent="0">
              <a:buNone/>
              <a:defRPr sz="6380">
                <a:solidFill>
                  <a:schemeClr val="tx1">
                    <a:tint val="75000"/>
                  </a:schemeClr>
                </a:solidFill>
              </a:defRPr>
            </a:lvl3pPr>
            <a:lvl4pPr marL="4862195" indent="0">
              <a:buNone/>
              <a:defRPr sz="5670">
                <a:solidFill>
                  <a:schemeClr val="tx1">
                    <a:tint val="75000"/>
                  </a:schemeClr>
                </a:solidFill>
              </a:defRPr>
            </a:lvl4pPr>
            <a:lvl5pPr marL="6482715" indent="0">
              <a:buNone/>
              <a:defRPr sz="5670">
                <a:solidFill>
                  <a:schemeClr val="tx1">
                    <a:tint val="75000"/>
                  </a:schemeClr>
                </a:solidFill>
              </a:defRPr>
            </a:lvl5pPr>
            <a:lvl6pPr marL="8103870" indent="0">
              <a:buNone/>
              <a:defRPr sz="5670">
                <a:solidFill>
                  <a:schemeClr val="tx1">
                    <a:tint val="75000"/>
                  </a:schemeClr>
                </a:solidFill>
              </a:defRPr>
            </a:lvl6pPr>
            <a:lvl7pPr marL="9724390" indent="0">
              <a:buNone/>
              <a:defRPr sz="5670">
                <a:solidFill>
                  <a:schemeClr val="tx1">
                    <a:tint val="75000"/>
                  </a:schemeClr>
                </a:solidFill>
              </a:defRPr>
            </a:lvl7pPr>
            <a:lvl8pPr marL="11344910" indent="0">
              <a:buNone/>
              <a:defRPr sz="5670">
                <a:solidFill>
                  <a:schemeClr val="tx1">
                    <a:tint val="75000"/>
                  </a:schemeClr>
                </a:solidFill>
              </a:defRPr>
            </a:lvl8pPr>
            <a:lvl9pPr marL="12966065" indent="0">
              <a:buNone/>
              <a:defRPr sz="567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992309" y="6471672"/>
            <a:ext cx="18497907" cy="154250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2034272" y="6471672"/>
            <a:ext cx="18497907" cy="154250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997978" y="1294336"/>
            <a:ext cx="37539871" cy="469899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97979" y="5959567"/>
            <a:ext cx="18412897" cy="2920692"/>
          </a:xfrm>
        </p:spPr>
        <p:txBody>
          <a:bodyPr anchor="b"/>
          <a:lstStyle>
            <a:lvl1pPr marL="0" indent="0">
              <a:buNone/>
              <a:defRPr sz="8510" b="1"/>
            </a:lvl1pPr>
            <a:lvl2pPr marL="1620520" indent="0">
              <a:buNone/>
              <a:defRPr sz="7090" b="1"/>
            </a:lvl2pPr>
            <a:lvl3pPr marL="3241675" indent="0">
              <a:buNone/>
              <a:defRPr sz="6380" b="1"/>
            </a:lvl3pPr>
            <a:lvl4pPr marL="4862195" indent="0">
              <a:buNone/>
              <a:defRPr sz="5670" b="1"/>
            </a:lvl4pPr>
            <a:lvl5pPr marL="6482715" indent="0">
              <a:buNone/>
              <a:defRPr sz="5670" b="1"/>
            </a:lvl5pPr>
            <a:lvl6pPr marL="8103870" indent="0">
              <a:buNone/>
              <a:defRPr sz="5670" b="1"/>
            </a:lvl6pPr>
            <a:lvl7pPr marL="9724390" indent="0">
              <a:buNone/>
              <a:defRPr sz="5670" b="1"/>
            </a:lvl7pPr>
            <a:lvl8pPr marL="11344910" indent="0">
              <a:buNone/>
              <a:defRPr sz="5670" b="1"/>
            </a:lvl8pPr>
            <a:lvl9pPr marL="12966065" indent="0">
              <a:buNone/>
              <a:defRPr sz="5670" b="1"/>
            </a:lvl9pPr>
          </a:lstStyle>
          <a:p>
            <a:pPr lvl="0"/>
            <a:r>
              <a:rPr lang="ja-JP" altLang="en-US"/>
              <a:t>マスター テキストの書式設定</a:t>
            </a:r>
          </a:p>
        </p:txBody>
      </p:sp>
      <p:sp>
        <p:nvSpPr>
          <p:cNvPr id="4" name="Content Placeholder 3"/>
          <p:cNvSpPr>
            <a:spLocks noGrp="1"/>
          </p:cNvSpPr>
          <p:nvPr>
            <p:ph sz="half" idx="2"/>
          </p:nvPr>
        </p:nvSpPr>
        <p:spPr>
          <a:xfrm>
            <a:off x="2997979" y="8880259"/>
            <a:ext cx="18412897" cy="130615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2034272" y="5959567"/>
            <a:ext cx="18503576" cy="2920692"/>
          </a:xfrm>
        </p:spPr>
        <p:txBody>
          <a:bodyPr anchor="b"/>
          <a:lstStyle>
            <a:lvl1pPr marL="0" indent="0">
              <a:buNone/>
              <a:defRPr sz="8510" b="1"/>
            </a:lvl1pPr>
            <a:lvl2pPr marL="1620520" indent="0">
              <a:buNone/>
              <a:defRPr sz="7090" b="1"/>
            </a:lvl2pPr>
            <a:lvl3pPr marL="3241675" indent="0">
              <a:buNone/>
              <a:defRPr sz="6380" b="1"/>
            </a:lvl3pPr>
            <a:lvl4pPr marL="4862195" indent="0">
              <a:buNone/>
              <a:defRPr sz="5670" b="1"/>
            </a:lvl4pPr>
            <a:lvl5pPr marL="6482715" indent="0">
              <a:buNone/>
              <a:defRPr sz="5670" b="1"/>
            </a:lvl5pPr>
            <a:lvl6pPr marL="8103870" indent="0">
              <a:buNone/>
              <a:defRPr sz="5670" b="1"/>
            </a:lvl6pPr>
            <a:lvl7pPr marL="9724390" indent="0">
              <a:buNone/>
              <a:defRPr sz="5670" b="1"/>
            </a:lvl7pPr>
            <a:lvl8pPr marL="11344910" indent="0">
              <a:buNone/>
              <a:defRPr sz="5670" b="1"/>
            </a:lvl8pPr>
            <a:lvl9pPr marL="12966065" indent="0">
              <a:buNone/>
              <a:defRPr sz="5670" b="1"/>
            </a:lvl9pPr>
          </a:lstStyle>
          <a:p>
            <a:pPr lvl="0"/>
            <a:r>
              <a:rPr lang="ja-JP" altLang="en-US"/>
              <a:t>マスター テキストの書式設定</a:t>
            </a:r>
          </a:p>
        </p:txBody>
      </p:sp>
      <p:sp>
        <p:nvSpPr>
          <p:cNvPr id="6" name="Content Placeholder 5"/>
          <p:cNvSpPr>
            <a:spLocks noGrp="1"/>
          </p:cNvSpPr>
          <p:nvPr>
            <p:ph sz="quarter" idx="4"/>
          </p:nvPr>
        </p:nvSpPr>
        <p:spPr>
          <a:xfrm>
            <a:off x="22034272" y="8880259"/>
            <a:ext cx="18503576" cy="130615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997979" y="1620732"/>
            <a:ext cx="14037779" cy="5672561"/>
          </a:xfrm>
        </p:spPr>
        <p:txBody>
          <a:bodyPr anchor="b"/>
          <a:lstStyle>
            <a:lvl1pPr>
              <a:defRPr sz="11345"/>
            </a:lvl1pPr>
          </a:lstStyle>
          <a:p>
            <a:r>
              <a:rPr lang="ja-JP" altLang="en-US"/>
              <a:t>マスター タイトルの書式設定</a:t>
            </a:r>
            <a:endParaRPr lang="en-US" dirty="0"/>
          </a:p>
        </p:txBody>
      </p:sp>
      <p:sp>
        <p:nvSpPr>
          <p:cNvPr id="3" name="Content Placeholder 2"/>
          <p:cNvSpPr>
            <a:spLocks noGrp="1"/>
          </p:cNvSpPr>
          <p:nvPr>
            <p:ph idx="1"/>
          </p:nvPr>
        </p:nvSpPr>
        <p:spPr>
          <a:xfrm>
            <a:off x="18503576" y="3500332"/>
            <a:ext cx="22034272" cy="17276549"/>
          </a:xfrm>
        </p:spPr>
        <p:txBody>
          <a:bodyPr/>
          <a:lstStyle>
            <a:lvl1pPr>
              <a:defRPr sz="11345"/>
            </a:lvl1pPr>
            <a:lvl2pPr>
              <a:defRPr sz="9925"/>
            </a:lvl2pPr>
            <a:lvl3pPr>
              <a:defRPr sz="8510"/>
            </a:lvl3pPr>
            <a:lvl4pPr>
              <a:defRPr sz="7090"/>
            </a:lvl4pPr>
            <a:lvl5pPr>
              <a:defRPr sz="7090"/>
            </a:lvl5pPr>
            <a:lvl6pPr>
              <a:defRPr sz="7090"/>
            </a:lvl6pPr>
            <a:lvl7pPr>
              <a:defRPr sz="7090"/>
            </a:lvl7pPr>
            <a:lvl8pPr>
              <a:defRPr sz="7090"/>
            </a:lvl8pPr>
            <a:lvl9pPr>
              <a:defRPr sz="709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997979" y="7293292"/>
            <a:ext cx="14037779" cy="13511727"/>
          </a:xfrm>
        </p:spPr>
        <p:txBody>
          <a:bodyPr/>
          <a:lstStyle>
            <a:lvl1pPr marL="0" indent="0">
              <a:buNone/>
              <a:defRPr sz="5670"/>
            </a:lvl1pPr>
            <a:lvl2pPr marL="1620520" indent="0">
              <a:buNone/>
              <a:defRPr sz="4965"/>
            </a:lvl2pPr>
            <a:lvl3pPr marL="3241675" indent="0">
              <a:buNone/>
              <a:defRPr sz="4255"/>
            </a:lvl3pPr>
            <a:lvl4pPr marL="4862195" indent="0">
              <a:buNone/>
              <a:defRPr sz="3545"/>
            </a:lvl4pPr>
            <a:lvl5pPr marL="6482715" indent="0">
              <a:buNone/>
              <a:defRPr sz="3545"/>
            </a:lvl5pPr>
            <a:lvl6pPr marL="8103870" indent="0">
              <a:buNone/>
              <a:defRPr sz="3545"/>
            </a:lvl6pPr>
            <a:lvl7pPr marL="9724390" indent="0">
              <a:buNone/>
              <a:defRPr sz="3545"/>
            </a:lvl7pPr>
            <a:lvl8pPr marL="11344910" indent="0">
              <a:buNone/>
              <a:defRPr sz="3545"/>
            </a:lvl8pPr>
            <a:lvl9pPr marL="12966065" indent="0">
              <a:buNone/>
              <a:defRPr sz="35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997979" y="1620732"/>
            <a:ext cx="14037779" cy="5672561"/>
          </a:xfrm>
        </p:spPr>
        <p:txBody>
          <a:bodyPr anchor="b"/>
          <a:lstStyle>
            <a:lvl1pPr>
              <a:defRPr sz="11345"/>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18503576" y="3500332"/>
            <a:ext cx="22034272" cy="17276549"/>
          </a:xfrm>
        </p:spPr>
        <p:txBody>
          <a:bodyPr anchor="t"/>
          <a:lstStyle>
            <a:lvl1pPr marL="0" indent="0">
              <a:buNone/>
              <a:defRPr sz="11345"/>
            </a:lvl1pPr>
            <a:lvl2pPr marL="1620520" indent="0">
              <a:buNone/>
              <a:defRPr sz="9925"/>
            </a:lvl2pPr>
            <a:lvl3pPr marL="3241675" indent="0">
              <a:buNone/>
              <a:defRPr sz="8510"/>
            </a:lvl3pPr>
            <a:lvl4pPr marL="4862195" indent="0">
              <a:buNone/>
              <a:defRPr sz="7090"/>
            </a:lvl4pPr>
            <a:lvl5pPr marL="6482715" indent="0">
              <a:buNone/>
              <a:defRPr sz="7090"/>
            </a:lvl5pPr>
            <a:lvl6pPr marL="8103870" indent="0">
              <a:buNone/>
              <a:defRPr sz="7090"/>
            </a:lvl6pPr>
            <a:lvl7pPr marL="9724390" indent="0">
              <a:buNone/>
              <a:defRPr sz="7090"/>
            </a:lvl7pPr>
            <a:lvl8pPr marL="11344910" indent="0">
              <a:buNone/>
              <a:defRPr sz="7090"/>
            </a:lvl8pPr>
            <a:lvl9pPr marL="12966065" indent="0">
              <a:buNone/>
              <a:defRPr sz="709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997979" y="7293292"/>
            <a:ext cx="14037779" cy="13511727"/>
          </a:xfrm>
        </p:spPr>
        <p:txBody>
          <a:bodyPr/>
          <a:lstStyle>
            <a:lvl1pPr marL="0" indent="0">
              <a:buNone/>
              <a:defRPr sz="5670"/>
            </a:lvl1pPr>
            <a:lvl2pPr marL="1620520" indent="0">
              <a:buNone/>
              <a:defRPr sz="4965"/>
            </a:lvl2pPr>
            <a:lvl3pPr marL="3241675" indent="0">
              <a:buNone/>
              <a:defRPr sz="4255"/>
            </a:lvl3pPr>
            <a:lvl4pPr marL="4862195" indent="0">
              <a:buNone/>
              <a:defRPr sz="3545"/>
            </a:lvl4pPr>
            <a:lvl5pPr marL="6482715" indent="0">
              <a:buNone/>
              <a:defRPr sz="3545"/>
            </a:lvl5pPr>
            <a:lvl6pPr marL="8103870" indent="0">
              <a:buNone/>
              <a:defRPr sz="3545"/>
            </a:lvl6pPr>
            <a:lvl7pPr marL="9724390" indent="0">
              <a:buNone/>
              <a:defRPr sz="3545"/>
            </a:lvl7pPr>
            <a:lvl8pPr marL="11344910" indent="0">
              <a:buNone/>
              <a:defRPr sz="3545"/>
            </a:lvl8pPr>
            <a:lvl9pPr marL="12966065" indent="0">
              <a:buNone/>
              <a:defRPr sz="35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4FAE04-1802-4E33-B1DE-56EA9F15C17B}" type="datetimeFigureOut">
              <a:rPr kumimoji="1" lang="ja-JP" altLang="en-US" smtClean="0"/>
              <a:t>2025/10/6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366CAE-C914-4A5B-B615-B0B8A037BBA7}"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309" y="1294336"/>
            <a:ext cx="37539871" cy="46989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92309" y="6471672"/>
            <a:ext cx="37539871" cy="1542509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992308" y="22532674"/>
            <a:ext cx="9793010" cy="1294334"/>
          </a:xfrm>
          <a:prstGeom prst="rect">
            <a:avLst/>
          </a:prstGeom>
        </p:spPr>
        <p:txBody>
          <a:bodyPr vert="horz" lIns="91440" tIns="45720" rIns="91440" bIns="45720" rtlCol="0" anchor="ctr"/>
          <a:lstStyle>
            <a:lvl1pPr algn="l">
              <a:defRPr sz="4255">
                <a:solidFill>
                  <a:schemeClr val="tx1">
                    <a:tint val="75000"/>
                  </a:schemeClr>
                </a:solidFill>
              </a:defRPr>
            </a:lvl1pPr>
          </a:lstStyle>
          <a:p>
            <a:fld id="{F24FAE04-1802-4E33-B1DE-56EA9F15C17B}" type="datetimeFigureOut">
              <a:rPr kumimoji="1" lang="ja-JP" altLang="en-US" smtClean="0"/>
              <a:t>2025/10/6</a:t>
            </a:fld>
            <a:endParaRPr kumimoji="1" lang="ja-JP" altLang="en-US"/>
          </a:p>
        </p:txBody>
      </p:sp>
      <p:sp>
        <p:nvSpPr>
          <p:cNvPr id="5" name="Footer Placeholder 4"/>
          <p:cNvSpPr>
            <a:spLocks noGrp="1"/>
          </p:cNvSpPr>
          <p:nvPr>
            <p:ph type="ftr" sz="quarter" idx="3"/>
          </p:nvPr>
        </p:nvSpPr>
        <p:spPr>
          <a:xfrm>
            <a:off x="14417487" y="22532674"/>
            <a:ext cx="14689515" cy="1294334"/>
          </a:xfrm>
          <a:prstGeom prst="rect">
            <a:avLst/>
          </a:prstGeom>
        </p:spPr>
        <p:txBody>
          <a:bodyPr vert="horz" lIns="91440" tIns="45720" rIns="91440" bIns="45720" rtlCol="0" anchor="ctr"/>
          <a:lstStyle>
            <a:lvl1pPr algn="ctr">
              <a:defRPr sz="425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0739170" y="22532674"/>
            <a:ext cx="9793010" cy="1294334"/>
          </a:xfrm>
          <a:prstGeom prst="rect">
            <a:avLst/>
          </a:prstGeom>
        </p:spPr>
        <p:txBody>
          <a:bodyPr vert="horz" lIns="91440" tIns="45720" rIns="91440" bIns="45720" rtlCol="0" anchor="ctr"/>
          <a:lstStyle>
            <a:lvl1pPr algn="r">
              <a:defRPr sz="4255">
                <a:solidFill>
                  <a:schemeClr val="tx1">
                    <a:tint val="75000"/>
                  </a:schemeClr>
                </a:solidFill>
              </a:defRPr>
            </a:lvl1pPr>
          </a:lstStyle>
          <a:p>
            <a:fld id="{75366CAE-C914-4A5B-B615-B0B8A037BBA7}"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241675" rtl="0" eaLnBrk="1" latinLnBrk="0" hangingPunct="1">
        <a:lnSpc>
          <a:spcPct val="90000"/>
        </a:lnSpc>
        <a:spcBef>
          <a:spcPct val="0"/>
        </a:spcBef>
        <a:buNone/>
        <a:defRPr kumimoji="1" sz="15600" kern="1200">
          <a:solidFill>
            <a:schemeClr val="tx1"/>
          </a:solidFill>
          <a:latin typeface="+mj-lt"/>
          <a:ea typeface="+mj-ea"/>
          <a:cs typeface="+mj-cs"/>
        </a:defRPr>
      </a:lvl1pPr>
    </p:titleStyle>
    <p:bodyStyle>
      <a:lvl1pPr marL="810260" indent="-810260" algn="l" defTabSz="3241675" rtl="0" eaLnBrk="1" latinLnBrk="0" hangingPunct="1">
        <a:lnSpc>
          <a:spcPct val="90000"/>
        </a:lnSpc>
        <a:spcBef>
          <a:spcPts val="3545"/>
        </a:spcBef>
        <a:buFont typeface="Arial" panose="020B0604020202020204" pitchFamily="34" charset="0"/>
        <a:buChar char="•"/>
        <a:defRPr kumimoji="1" sz="9925" kern="1200">
          <a:solidFill>
            <a:schemeClr val="tx1"/>
          </a:solidFill>
          <a:latin typeface="+mn-lt"/>
          <a:ea typeface="+mn-ea"/>
          <a:cs typeface="+mn-cs"/>
        </a:defRPr>
      </a:lvl1pPr>
      <a:lvl2pPr marL="2430780" indent="-810260" algn="l" defTabSz="3241675" rtl="0" eaLnBrk="1" latinLnBrk="0" hangingPunct="1">
        <a:lnSpc>
          <a:spcPct val="90000"/>
        </a:lnSpc>
        <a:spcBef>
          <a:spcPts val="1770"/>
        </a:spcBef>
        <a:buFont typeface="Arial" panose="020B0604020202020204" pitchFamily="34" charset="0"/>
        <a:buChar char="•"/>
        <a:defRPr kumimoji="1" sz="8510" kern="1200">
          <a:solidFill>
            <a:schemeClr val="tx1"/>
          </a:solidFill>
          <a:latin typeface="+mn-lt"/>
          <a:ea typeface="+mn-ea"/>
          <a:cs typeface="+mn-cs"/>
        </a:defRPr>
      </a:lvl2pPr>
      <a:lvl3pPr marL="4051935" indent="-810260" algn="l" defTabSz="3241675" rtl="0" eaLnBrk="1" latinLnBrk="0" hangingPunct="1">
        <a:lnSpc>
          <a:spcPct val="90000"/>
        </a:lnSpc>
        <a:spcBef>
          <a:spcPts val="1770"/>
        </a:spcBef>
        <a:buFont typeface="Arial" panose="020B0604020202020204" pitchFamily="34" charset="0"/>
        <a:buChar char="•"/>
        <a:defRPr kumimoji="1" sz="7090" kern="1200">
          <a:solidFill>
            <a:schemeClr val="tx1"/>
          </a:solidFill>
          <a:latin typeface="+mn-lt"/>
          <a:ea typeface="+mn-ea"/>
          <a:cs typeface="+mn-cs"/>
        </a:defRPr>
      </a:lvl3pPr>
      <a:lvl4pPr marL="5672455" indent="-810260" algn="l" defTabSz="3241675" rtl="0" eaLnBrk="1" latinLnBrk="0" hangingPunct="1">
        <a:lnSpc>
          <a:spcPct val="90000"/>
        </a:lnSpc>
        <a:spcBef>
          <a:spcPts val="1770"/>
        </a:spcBef>
        <a:buFont typeface="Arial" panose="020B0604020202020204" pitchFamily="34" charset="0"/>
        <a:buChar char="•"/>
        <a:defRPr kumimoji="1" sz="6380" kern="1200">
          <a:solidFill>
            <a:schemeClr val="tx1"/>
          </a:solidFill>
          <a:latin typeface="+mn-lt"/>
          <a:ea typeface="+mn-ea"/>
          <a:cs typeface="+mn-cs"/>
        </a:defRPr>
      </a:lvl4pPr>
      <a:lvl5pPr marL="7292975" indent="-810260" algn="l" defTabSz="3241675" rtl="0" eaLnBrk="1" latinLnBrk="0" hangingPunct="1">
        <a:lnSpc>
          <a:spcPct val="90000"/>
        </a:lnSpc>
        <a:spcBef>
          <a:spcPts val="1770"/>
        </a:spcBef>
        <a:buFont typeface="Arial" panose="020B0604020202020204" pitchFamily="34" charset="0"/>
        <a:buChar char="•"/>
        <a:defRPr kumimoji="1" sz="6380" kern="1200">
          <a:solidFill>
            <a:schemeClr val="tx1"/>
          </a:solidFill>
          <a:latin typeface="+mn-lt"/>
          <a:ea typeface="+mn-ea"/>
          <a:cs typeface="+mn-cs"/>
        </a:defRPr>
      </a:lvl5pPr>
      <a:lvl6pPr marL="8914130" indent="-810260" algn="l" defTabSz="3241675" rtl="0" eaLnBrk="1" latinLnBrk="0" hangingPunct="1">
        <a:lnSpc>
          <a:spcPct val="90000"/>
        </a:lnSpc>
        <a:spcBef>
          <a:spcPts val="1770"/>
        </a:spcBef>
        <a:buFont typeface="Arial" panose="020B0604020202020204" pitchFamily="34" charset="0"/>
        <a:buChar char="•"/>
        <a:defRPr kumimoji="1" sz="6380" kern="1200">
          <a:solidFill>
            <a:schemeClr val="tx1"/>
          </a:solidFill>
          <a:latin typeface="+mn-lt"/>
          <a:ea typeface="+mn-ea"/>
          <a:cs typeface="+mn-cs"/>
        </a:defRPr>
      </a:lvl6pPr>
      <a:lvl7pPr marL="10534650" indent="-810260" algn="l" defTabSz="3241675" rtl="0" eaLnBrk="1" latinLnBrk="0" hangingPunct="1">
        <a:lnSpc>
          <a:spcPct val="90000"/>
        </a:lnSpc>
        <a:spcBef>
          <a:spcPts val="1770"/>
        </a:spcBef>
        <a:buFont typeface="Arial" panose="020B0604020202020204" pitchFamily="34" charset="0"/>
        <a:buChar char="•"/>
        <a:defRPr kumimoji="1" sz="6380" kern="1200">
          <a:solidFill>
            <a:schemeClr val="tx1"/>
          </a:solidFill>
          <a:latin typeface="+mn-lt"/>
          <a:ea typeface="+mn-ea"/>
          <a:cs typeface="+mn-cs"/>
        </a:defRPr>
      </a:lvl7pPr>
      <a:lvl8pPr marL="12155170" indent="-810260" algn="l" defTabSz="3241675" rtl="0" eaLnBrk="1" latinLnBrk="0" hangingPunct="1">
        <a:lnSpc>
          <a:spcPct val="90000"/>
        </a:lnSpc>
        <a:spcBef>
          <a:spcPts val="1770"/>
        </a:spcBef>
        <a:buFont typeface="Arial" panose="020B0604020202020204" pitchFamily="34" charset="0"/>
        <a:buChar char="•"/>
        <a:defRPr kumimoji="1" sz="6380" kern="1200">
          <a:solidFill>
            <a:schemeClr val="tx1"/>
          </a:solidFill>
          <a:latin typeface="+mn-lt"/>
          <a:ea typeface="+mn-ea"/>
          <a:cs typeface="+mn-cs"/>
        </a:defRPr>
      </a:lvl8pPr>
      <a:lvl9pPr marL="13776325" indent="-810260" algn="l" defTabSz="3241675" rtl="0" eaLnBrk="1" latinLnBrk="0" hangingPunct="1">
        <a:lnSpc>
          <a:spcPct val="90000"/>
        </a:lnSpc>
        <a:spcBef>
          <a:spcPts val="1770"/>
        </a:spcBef>
        <a:buFont typeface="Arial" panose="020B0604020202020204" pitchFamily="34" charset="0"/>
        <a:buChar char="•"/>
        <a:defRPr kumimoji="1" sz="6380" kern="1200">
          <a:solidFill>
            <a:schemeClr val="tx1"/>
          </a:solidFill>
          <a:latin typeface="+mn-lt"/>
          <a:ea typeface="+mn-ea"/>
          <a:cs typeface="+mn-cs"/>
        </a:defRPr>
      </a:lvl9pPr>
    </p:bodyStyle>
    <p:otherStyle>
      <a:defPPr>
        <a:defRPr lang="en-US"/>
      </a:defPPr>
      <a:lvl1pPr marL="0" algn="l" defTabSz="3241675" rtl="0" eaLnBrk="1" latinLnBrk="0" hangingPunct="1">
        <a:defRPr kumimoji="1" sz="6380" kern="1200">
          <a:solidFill>
            <a:schemeClr val="tx1"/>
          </a:solidFill>
          <a:latin typeface="+mn-lt"/>
          <a:ea typeface="+mn-ea"/>
          <a:cs typeface="+mn-cs"/>
        </a:defRPr>
      </a:lvl1pPr>
      <a:lvl2pPr marL="1620520" algn="l" defTabSz="3241675" rtl="0" eaLnBrk="1" latinLnBrk="0" hangingPunct="1">
        <a:defRPr kumimoji="1" sz="6380" kern="1200">
          <a:solidFill>
            <a:schemeClr val="tx1"/>
          </a:solidFill>
          <a:latin typeface="+mn-lt"/>
          <a:ea typeface="+mn-ea"/>
          <a:cs typeface="+mn-cs"/>
        </a:defRPr>
      </a:lvl2pPr>
      <a:lvl3pPr marL="3241675" algn="l" defTabSz="3241675" rtl="0" eaLnBrk="1" latinLnBrk="0" hangingPunct="1">
        <a:defRPr kumimoji="1" sz="6380" kern="1200">
          <a:solidFill>
            <a:schemeClr val="tx1"/>
          </a:solidFill>
          <a:latin typeface="+mn-lt"/>
          <a:ea typeface="+mn-ea"/>
          <a:cs typeface="+mn-cs"/>
        </a:defRPr>
      </a:lvl3pPr>
      <a:lvl4pPr marL="4862195" algn="l" defTabSz="3241675" rtl="0" eaLnBrk="1" latinLnBrk="0" hangingPunct="1">
        <a:defRPr kumimoji="1" sz="6380" kern="1200">
          <a:solidFill>
            <a:schemeClr val="tx1"/>
          </a:solidFill>
          <a:latin typeface="+mn-lt"/>
          <a:ea typeface="+mn-ea"/>
          <a:cs typeface="+mn-cs"/>
        </a:defRPr>
      </a:lvl4pPr>
      <a:lvl5pPr marL="6482715" algn="l" defTabSz="3241675" rtl="0" eaLnBrk="1" latinLnBrk="0" hangingPunct="1">
        <a:defRPr kumimoji="1" sz="6380" kern="1200">
          <a:solidFill>
            <a:schemeClr val="tx1"/>
          </a:solidFill>
          <a:latin typeface="+mn-lt"/>
          <a:ea typeface="+mn-ea"/>
          <a:cs typeface="+mn-cs"/>
        </a:defRPr>
      </a:lvl5pPr>
      <a:lvl6pPr marL="8103870" algn="l" defTabSz="3241675" rtl="0" eaLnBrk="1" latinLnBrk="0" hangingPunct="1">
        <a:defRPr kumimoji="1" sz="6380" kern="1200">
          <a:solidFill>
            <a:schemeClr val="tx1"/>
          </a:solidFill>
          <a:latin typeface="+mn-lt"/>
          <a:ea typeface="+mn-ea"/>
          <a:cs typeface="+mn-cs"/>
        </a:defRPr>
      </a:lvl6pPr>
      <a:lvl7pPr marL="9724390" algn="l" defTabSz="3241675" rtl="0" eaLnBrk="1" latinLnBrk="0" hangingPunct="1">
        <a:defRPr kumimoji="1" sz="6380" kern="1200">
          <a:solidFill>
            <a:schemeClr val="tx1"/>
          </a:solidFill>
          <a:latin typeface="+mn-lt"/>
          <a:ea typeface="+mn-ea"/>
          <a:cs typeface="+mn-cs"/>
        </a:defRPr>
      </a:lvl7pPr>
      <a:lvl8pPr marL="11344910" algn="l" defTabSz="3241675" rtl="0" eaLnBrk="1" latinLnBrk="0" hangingPunct="1">
        <a:defRPr kumimoji="1" sz="6380" kern="1200">
          <a:solidFill>
            <a:schemeClr val="tx1"/>
          </a:solidFill>
          <a:latin typeface="+mn-lt"/>
          <a:ea typeface="+mn-ea"/>
          <a:cs typeface="+mn-cs"/>
        </a:defRPr>
      </a:lvl8pPr>
      <a:lvl9pPr marL="12966065" algn="l" defTabSz="3241675" rtl="0" eaLnBrk="1" latinLnBrk="0" hangingPunct="1">
        <a:defRPr kumimoji="1" sz="6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media" Target="../media/media1.mp3"/><Relationship Id="rId13" Type="http://schemas.openxmlformats.org/officeDocument/2006/relationships/oleObject" Target="../embeddings/oleObject1.bin"/><Relationship Id="rId18" Type="http://schemas.openxmlformats.org/officeDocument/2006/relationships/image" Target="../media/image4.emf"/><Relationship Id="rId26" Type="http://schemas.openxmlformats.org/officeDocument/2006/relationships/image" Target="../media/image8.emf"/><Relationship Id="rId3" Type="http://schemas.openxmlformats.org/officeDocument/2006/relationships/tags" Target="../tags/tag3.xml"/><Relationship Id="rId21" Type="http://schemas.openxmlformats.org/officeDocument/2006/relationships/oleObject" Target="../embeddings/oleObject5.bin"/><Relationship Id="rId7" Type="http://schemas.openxmlformats.org/officeDocument/2006/relationships/tags" Target="../tags/tag7.xml"/><Relationship Id="rId12" Type="http://schemas.openxmlformats.org/officeDocument/2006/relationships/image" Target="../media/image1.png"/><Relationship Id="rId17" Type="http://schemas.openxmlformats.org/officeDocument/2006/relationships/oleObject" Target="../embeddings/oleObject3.bin"/><Relationship Id="rId25" Type="http://schemas.openxmlformats.org/officeDocument/2006/relationships/oleObject" Target="../embeddings/oleObject7.bin"/><Relationship Id="rId2" Type="http://schemas.openxmlformats.org/officeDocument/2006/relationships/tags" Target="../tags/tag2.xml"/><Relationship Id="rId16" Type="http://schemas.openxmlformats.org/officeDocument/2006/relationships/image" Target="../media/image3.emf"/><Relationship Id="rId20" Type="http://schemas.openxmlformats.org/officeDocument/2006/relationships/image" Target="../media/image5.emf"/><Relationship Id="rId29" Type="http://schemas.openxmlformats.org/officeDocument/2006/relationships/image" Target="../media/image1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24" Type="http://schemas.openxmlformats.org/officeDocument/2006/relationships/image" Target="../media/image7.emf"/><Relationship Id="rId5" Type="http://schemas.openxmlformats.org/officeDocument/2006/relationships/tags" Target="../tags/tag5.xml"/><Relationship Id="rId15" Type="http://schemas.openxmlformats.org/officeDocument/2006/relationships/oleObject" Target="../embeddings/oleObject2.bin"/><Relationship Id="rId23" Type="http://schemas.openxmlformats.org/officeDocument/2006/relationships/oleObject" Target="../embeddings/oleObject6.bin"/><Relationship Id="rId28" Type="http://schemas.openxmlformats.org/officeDocument/2006/relationships/image" Target="../media/image9.emf"/><Relationship Id="rId10" Type="http://schemas.openxmlformats.org/officeDocument/2006/relationships/slideLayout" Target="../slideLayouts/slideLayout7.xml"/><Relationship Id="rId19" Type="http://schemas.openxmlformats.org/officeDocument/2006/relationships/oleObject" Target="../embeddings/oleObject4.bin"/><Relationship Id="rId4" Type="http://schemas.openxmlformats.org/officeDocument/2006/relationships/tags" Target="../tags/tag4.xml"/><Relationship Id="rId9" Type="http://schemas.openxmlformats.org/officeDocument/2006/relationships/audio" Target="../media/media1.mp3"/><Relationship Id="rId14" Type="http://schemas.openxmlformats.org/officeDocument/2006/relationships/image" Target="../media/image2.emf"/><Relationship Id="rId22" Type="http://schemas.openxmlformats.org/officeDocument/2006/relationships/image" Target="../media/image6.emf"/><Relationship Id="rId27" Type="http://schemas.openxmlformats.org/officeDocument/2006/relationships/oleObject" Target="../embeddings/oleObject8.bin"/><Relationship Id="rId30"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92735" y="5530215"/>
            <a:ext cx="8777605" cy="3745230"/>
          </a:xfrm>
          <a:prstGeom prst="rect">
            <a:avLst/>
          </a:prstGeom>
          <a:solidFill>
            <a:schemeClr val="bg1">
              <a:alpha val="70000"/>
            </a:schemeClr>
          </a:solidFill>
          <a:ln w="12700">
            <a:solidFill>
              <a:srgbClr val="76357E"/>
            </a:solidFill>
          </a:ln>
          <a:effectLst/>
        </p:spPr>
        <p:txBody>
          <a:bodyPr lIns="375509" tIns="375509" rIns="375509" bIns="375509"/>
          <a:lstStyle/>
          <a:p>
            <a:pPr defTabSz="951865" eaLnBrk="0" hangingPunct="0">
              <a:spcBef>
                <a:spcPct val="50000"/>
              </a:spcBef>
            </a:pPr>
            <a:r>
              <a:rPr lang="en-US" sz="5500" b="1" cap="all" dirty="0">
                <a:solidFill>
                  <a:srgbClr val="76357E"/>
                </a:solidFill>
              </a:rPr>
              <a:t>Introduction</a:t>
            </a:r>
          </a:p>
          <a:p>
            <a:pPr algn="l" defTabSz="951865" eaLnBrk="0" hangingPunct="0">
              <a:spcBef>
                <a:spcPct val="50000"/>
              </a:spcBef>
            </a:pPr>
            <a:r>
              <a:rPr lang="en-US" altLang="zh-CN" sz="2800" dirty="0">
                <a:latin typeface="Arial" panose="020B0604020202020204" pitchFamily="34" charset="0"/>
              </a:rPr>
              <a:t>Red-snapper (</a:t>
            </a:r>
            <a:r>
              <a:rPr lang="en-US" altLang="zh-CN" sz="2800" i="1" dirty="0">
                <a:latin typeface="Arial" panose="020B0604020202020204" pitchFamily="34" charset="0"/>
              </a:rPr>
              <a:t>Lutjanus erythropterus</a:t>
            </a:r>
            <a:r>
              <a:rPr lang="en-US" altLang="zh-CN" sz="2800" dirty="0">
                <a:latin typeface="Arial" panose="020B0604020202020204" pitchFamily="34" charset="0"/>
              </a:rPr>
              <a:t>) is also known as red fish, is a characteristic economic fish in the west coast of Hainan. Its processing methods are mainly dry and pickled, with single taste and flavor and lack of freshness.</a:t>
            </a:r>
          </a:p>
        </p:txBody>
      </p:sp>
      <p:sp>
        <p:nvSpPr>
          <p:cNvPr id="7" name="Rectangle 5"/>
          <p:cNvSpPr>
            <a:spLocks noChangeArrowheads="1"/>
          </p:cNvSpPr>
          <p:nvPr/>
        </p:nvSpPr>
        <p:spPr bwMode="auto">
          <a:xfrm>
            <a:off x="32339280" y="5538470"/>
            <a:ext cx="10706100" cy="7345045"/>
          </a:xfrm>
          <a:prstGeom prst="rect">
            <a:avLst/>
          </a:prstGeom>
          <a:solidFill>
            <a:schemeClr val="bg1">
              <a:alpha val="70000"/>
            </a:schemeClr>
          </a:solidFill>
          <a:ln w="12700">
            <a:solidFill>
              <a:srgbClr val="76357E"/>
            </a:solidFill>
            <a:miter lim="800000"/>
          </a:ln>
          <a:effectLst/>
        </p:spPr>
        <p:txBody>
          <a:bodyPr lIns="375509" tIns="375509" rIns="375509" bIns="375509"/>
          <a:lstStyle/>
          <a:p>
            <a:pPr defTabSz="951865" eaLnBrk="0" hangingPunct="0">
              <a:spcBef>
                <a:spcPct val="50000"/>
              </a:spcBef>
            </a:pPr>
            <a:r>
              <a:rPr lang="en-US" sz="5500" b="1" cap="all" dirty="0">
                <a:solidFill>
                  <a:srgbClr val="76357E"/>
                </a:solidFill>
              </a:rPr>
              <a:t>Conclusions</a:t>
            </a:r>
          </a:p>
          <a:p>
            <a:pPr algn="l" defTabSz="951865">
              <a:spcBef>
                <a:spcPct val="50000"/>
              </a:spcBef>
            </a:pPr>
            <a:r>
              <a:rPr lang="en-US" altLang="zh-CN" sz="2800" dirty="0">
                <a:latin typeface="Arial" panose="020B0604020202020204" pitchFamily="34" charset="0"/>
              </a:rPr>
              <a:t>(1) Compared with the natural fermentation, different microbial starter cultures could play a role in the fermentation process of red fish, which could significantly reduce the water content, AW and pH, and increase the TA content of fish meat.</a:t>
            </a:r>
          </a:p>
          <a:p>
            <a:pPr algn="l" defTabSz="951865">
              <a:spcBef>
                <a:spcPct val="50000"/>
              </a:spcBef>
            </a:pPr>
            <a:r>
              <a:rPr lang="en-US" altLang="zh-CN" sz="2800" dirty="0">
                <a:latin typeface="Arial" panose="020B0604020202020204" pitchFamily="34" charset="0"/>
              </a:rPr>
              <a:t>(2) Microbial starter culture significantly improved the texture, hardness and chewiness of red fish, brighted the color of red fish, increased AAN content and TBARS, and inhibited the formation of TVB-N.</a:t>
            </a:r>
          </a:p>
          <a:p>
            <a:pPr algn="l" defTabSz="951865">
              <a:spcBef>
                <a:spcPct val="50000"/>
              </a:spcBef>
            </a:pPr>
            <a:r>
              <a:rPr lang="en-US" altLang="zh-CN" sz="2800" dirty="0">
                <a:latin typeface="Arial" panose="020B0604020202020204" pitchFamily="34" charset="0"/>
              </a:rPr>
              <a:t>(3) Microbial starter cultures contribute to the production of flavor substances in the fermentation process, which can not only ensure the flavor of low-salt fermented fish, but also inhibit the production of adverse flavor.</a:t>
            </a:r>
          </a:p>
        </p:txBody>
      </p:sp>
      <p:sp>
        <p:nvSpPr>
          <p:cNvPr id="11" name="Rectangle 7"/>
          <p:cNvSpPr>
            <a:spLocks noChangeArrowheads="1"/>
          </p:cNvSpPr>
          <p:nvPr/>
        </p:nvSpPr>
        <p:spPr bwMode="auto">
          <a:xfrm>
            <a:off x="262255" y="13047345"/>
            <a:ext cx="8776970" cy="11017250"/>
          </a:xfrm>
          <a:prstGeom prst="rect">
            <a:avLst/>
          </a:prstGeom>
          <a:solidFill>
            <a:schemeClr val="bg1">
              <a:alpha val="70000"/>
            </a:schemeClr>
          </a:solidFill>
          <a:ln w="12700">
            <a:solidFill>
              <a:srgbClr val="76357E"/>
            </a:solidFill>
          </a:ln>
          <a:effectLst/>
        </p:spPr>
        <p:txBody>
          <a:bodyPr lIns="375509" tIns="375509" rIns="375509" bIns="375509"/>
          <a:lstStyle/>
          <a:p>
            <a:pPr marL="398780" indent="-398780" defTabSz="951865" eaLnBrk="0" hangingPunct="0">
              <a:spcBef>
                <a:spcPct val="50000"/>
              </a:spcBef>
            </a:pPr>
            <a:r>
              <a:rPr lang="en-US" sz="5500" b="1" cap="all" dirty="0">
                <a:solidFill>
                  <a:srgbClr val="76357E"/>
                </a:solidFill>
              </a:rPr>
              <a:t>Method</a:t>
            </a:r>
          </a:p>
          <a:p>
            <a:pPr marL="457200" indent="-457200" algn="l" defTabSz="192405" eaLnBrk="0" hangingPunct="0">
              <a:spcBef>
                <a:spcPct val="20000"/>
              </a:spcBef>
              <a:buClrTx/>
              <a:buSzTx/>
              <a:buFont typeface="Arial" panose="020B0604020202020204" pitchFamily="34" charset="0"/>
              <a:buChar char="•"/>
            </a:pPr>
            <a:r>
              <a:rPr lang="en-US" altLang="zh-CN" sz="2800" dirty="0">
                <a:solidFill>
                  <a:schemeClr val="tx1"/>
                </a:solidFill>
                <a:latin typeface="Arial" panose="020B0604020202020204" pitchFamily="34" charset="0"/>
              </a:rPr>
              <a:t>Low-salt red fish pieces were prepared</a:t>
            </a:r>
          </a:p>
          <a:p>
            <a:pPr algn="l" defTabSz="192405" eaLnBrk="0" hangingPunct="0">
              <a:spcBef>
                <a:spcPct val="20000"/>
              </a:spcBef>
              <a:buClrTx/>
              <a:buSzTx/>
              <a:buFontTx/>
              <a:buNone/>
            </a:pPr>
            <a:r>
              <a:rPr lang="en-US" altLang="zh-CN" sz="2800" dirty="0">
                <a:solidFill>
                  <a:schemeClr val="tx1"/>
                </a:solidFill>
                <a:latin typeface="Arial" panose="020B0604020202020204" pitchFamily="34" charset="0"/>
              </a:rPr>
              <a:t>The pickled low-salt redfish pieces were rinsed with water and dried in the oven at 30 </a:t>
            </a:r>
            <a:r>
              <a:rPr lang="en-US" altLang="en-US" sz="2800" dirty="0">
                <a:solidFill>
                  <a:schemeClr val="tx1"/>
                </a:solidFill>
                <a:latin typeface="Arial" panose="020B0604020202020204" pitchFamily="34" charset="0"/>
              </a:rPr>
              <a:t>°</a:t>
            </a:r>
            <a:r>
              <a:rPr lang="en-US" altLang="zh-CN" sz="2800" dirty="0">
                <a:solidFill>
                  <a:schemeClr val="tx1"/>
                </a:solidFill>
                <a:latin typeface="Arial" panose="020B0604020202020204" pitchFamily="34" charset="0"/>
              </a:rPr>
              <a:t> C for 30 min.</a:t>
            </a:r>
          </a:p>
          <a:p>
            <a:pPr marL="457200" indent="-457200" algn="l" defTabSz="192405" eaLnBrk="0" hangingPunct="0">
              <a:spcBef>
                <a:spcPct val="20000"/>
              </a:spcBef>
              <a:buClrTx/>
              <a:buSzTx/>
              <a:buFont typeface="Arial" panose="020B0604020202020204" pitchFamily="34" charset="0"/>
              <a:buChar char="•"/>
            </a:pPr>
            <a:r>
              <a:rPr lang="en-US" altLang="zh-CN" sz="2800" dirty="0">
                <a:solidFill>
                  <a:schemeClr val="tx1"/>
                </a:solidFill>
                <a:latin typeface="Arial" panose="020B0604020202020204" pitchFamily="34" charset="0"/>
              </a:rPr>
              <a:t>Activation of microbial starter culture</a:t>
            </a:r>
          </a:p>
          <a:p>
            <a:pPr algn="l" defTabSz="192405" eaLnBrk="0" hangingPunct="0">
              <a:spcBef>
                <a:spcPct val="20000"/>
              </a:spcBef>
              <a:buClrTx/>
              <a:buSzTx/>
              <a:buFontTx/>
              <a:buNone/>
            </a:pPr>
            <a:r>
              <a:rPr lang="en-US" altLang="zh-CN" sz="2800" dirty="0">
                <a:solidFill>
                  <a:schemeClr val="tx1"/>
                </a:solidFill>
                <a:latin typeface="Arial" panose="020B0604020202020204" pitchFamily="34" charset="0"/>
              </a:rPr>
              <a:t>The bacterial solution was 100 cfu /g and activated with warm water at 37 ° C.</a:t>
            </a:r>
          </a:p>
          <a:p>
            <a:pPr marL="457200" indent="-457200" algn="l" defTabSz="192405" eaLnBrk="0" hangingPunct="0">
              <a:spcBef>
                <a:spcPct val="20000"/>
              </a:spcBef>
              <a:buClrTx/>
              <a:buSzTx/>
              <a:buFont typeface="Arial" panose="020B0604020202020204" pitchFamily="34" charset="0"/>
              <a:buChar char="•"/>
            </a:pPr>
            <a:r>
              <a:rPr lang="en-US" altLang="zh-CN" sz="2800" dirty="0">
                <a:solidFill>
                  <a:schemeClr val="tx1"/>
                </a:solidFill>
                <a:latin typeface="Arial" panose="020B0604020202020204" pitchFamily="34" charset="0"/>
              </a:rPr>
              <a:t>Red fish fermentation</a:t>
            </a:r>
          </a:p>
          <a:p>
            <a:pPr algn="l" defTabSz="192405" eaLnBrk="0" hangingPunct="0">
              <a:spcBef>
                <a:spcPct val="20000"/>
              </a:spcBef>
              <a:buClrTx/>
              <a:buSzTx/>
              <a:buFontTx/>
              <a:buNone/>
            </a:pPr>
            <a:r>
              <a:rPr lang="en-US" altLang="zh-CN" sz="2800" dirty="0">
                <a:solidFill>
                  <a:schemeClr val="tx1"/>
                </a:solidFill>
                <a:latin typeface="Arial" panose="020B0604020202020204" pitchFamily="34" charset="0"/>
              </a:rPr>
              <a:t>Redfish were inoculated with 5% microbial starter and then incubated at 30 ° C for 7 days.</a:t>
            </a:r>
          </a:p>
          <a:p>
            <a:pPr marL="457200" indent="-457200" algn="l" defTabSz="192405" eaLnBrk="0" hangingPunct="0">
              <a:spcBef>
                <a:spcPct val="20000"/>
              </a:spcBef>
              <a:buClrTx/>
              <a:buSzTx/>
              <a:buFont typeface="Arial" panose="020B0604020202020204" pitchFamily="34" charset="0"/>
              <a:buChar char="•"/>
            </a:pPr>
            <a:r>
              <a:rPr lang="en-US" altLang="zh-CN" sz="2800" dirty="0">
                <a:solidFill>
                  <a:schemeClr val="tx1"/>
                </a:solidFill>
                <a:latin typeface="Arial" panose="020B0604020202020204" pitchFamily="34" charset="0"/>
              </a:rPr>
              <a:t>Quality determination of fermented red fish</a:t>
            </a:r>
          </a:p>
          <a:p>
            <a:pPr algn="l" defTabSz="192405" eaLnBrk="0" hangingPunct="0">
              <a:spcBef>
                <a:spcPct val="20000"/>
              </a:spcBef>
              <a:buClrTx/>
              <a:buSzTx/>
              <a:buFontTx/>
              <a:buNone/>
            </a:pPr>
            <a:r>
              <a:rPr lang="en-US" altLang="zh-CN" sz="2800" dirty="0">
                <a:solidFill>
                  <a:schemeClr val="tx1"/>
                </a:solidFill>
                <a:latin typeface="Arial" panose="020B0604020202020204" pitchFamily="34" charset="0"/>
              </a:rPr>
              <a:t>Water content, AW, pH, total acid, color, texture, amino acid nitrogen, TBARS and TVB-N were used to comprehensively evaluate the quality changes of red fish during fermentation.</a:t>
            </a:r>
          </a:p>
          <a:p>
            <a:pPr marL="457200" indent="-457200" algn="l" defTabSz="192405" eaLnBrk="0" hangingPunct="0">
              <a:spcBef>
                <a:spcPct val="20000"/>
              </a:spcBef>
              <a:buClrTx/>
              <a:buSzTx/>
              <a:buFont typeface="Arial" panose="020B0604020202020204" pitchFamily="34" charset="0"/>
              <a:buChar char="•"/>
            </a:pPr>
            <a:r>
              <a:rPr lang="en-US" altLang="zh-CN" sz="2800" dirty="0">
                <a:solidFill>
                  <a:schemeClr val="tx1"/>
                </a:solidFill>
                <a:latin typeface="Arial" panose="020B0604020202020204" pitchFamily="34" charset="0"/>
              </a:rPr>
              <a:t>Determination of flavor of fermented red fish</a:t>
            </a:r>
          </a:p>
          <a:p>
            <a:pPr algn="l" defTabSz="192405" eaLnBrk="0" hangingPunct="0">
              <a:spcBef>
                <a:spcPct val="20000"/>
              </a:spcBef>
              <a:buClrTx/>
              <a:buSzTx/>
              <a:buFontTx/>
              <a:buNone/>
            </a:pPr>
            <a:r>
              <a:rPr lang="en-US" altLang="zh-CN" sz="2800" dirty="0">
                <a:solidFill>
                  <a:schemeClr val="tx1"/>
                </a:solidFill>
                <a:latin typeface="Arial" panose="020B0604020202020204" pitchFamily="34" charset="0"/>
              </a:rPr>
              <a:t>The effects of different microbial starter cultures on the flavor of low-salt redfish were analyzed by electronic nose.</a:t>
            </a:r>
          </a:p>
        </p:txBody>
      </p:sp>
      <p:sp>
        <p:nvSpPr>
          <p:cNvPr id="13" name="Rectangle 9"/>
          <p:cNvSpPr>
            <a:spLocks noChangeArrowheads="1"/>
          </p:cNvSpPr>
          <p:nvPr/>
        </p:nvSpPr>
        <p:spPr bwMode="auto">
          <a:xfrm>
            <a:off x="32336740" y="13296265"/>
            <a:ext cx="10781665" cy="3161030"/>
          </a:xfrm>
          <a:prstGeom prst="rect">
            <a:avLst/>
          </a:prstGeom>
          <a:solidFill>
            <a:schemeClr val="bg1">
              <a:alpha val="70000"/>
            </a:schemeClr>
          </a:solidFill>
          <a:ln w="12700">
            <a:solidFill>
              <a:srgbClr val="76357E"/>
            </a:solidFill>
            <a:miter lim="800000"/>
          </a:ln>
          <a:effectLst/>
        </p:spPr>
        <p:txBody>
          <a:bodyPr lIns="375509" tIns="375509" rIns="375509" bIns="375509"/>
          <a:lstStyle/>
          <a:p>
            <a:pPr defTabSz="951865" eaLnBrk="0" hangingPunct="0">
              <a:spcBef>
                <a:spcPct val="50000"/>
              </a:spcBef>
            </a:pPr>
            <a:r>
              <a:rPr lang="en-GB" sz="5500" b="1" cap="all" dirty="0">
                <a:solidFill>
                  <a:srgbClr val="76357E"/>
                </a:solidFill>
              </a:rPr>
              <a:t>Acknowledgements</a:t>
            </a:r>
          </a:p>
          <a:p>
            <a:pPr algn="l" defTabSz="951865" eaLnBrk="0" hangingPunct="0">
              <a:spcBef>
                <a:spcPct val="50000"/>
              </a:spcBef>
            </a:pPr>
            <a:r>
              <a:rPr lang="en-US" altLang="zh-CN" sz="2800" dirty="0">
                <a:latin typeface="Arial" panose="020B0604020202020204" pitchFamily="34" charset="0"/>
              </a:rPr>
              <a:t>This work was financially supported by Scientific Research Foundation of Hainan Tropical Ocean University (RHDRC202117 and RHDRC202307)</a:t>
            </a:r>
            <a:r>
              <a:rPr lang="en-AU" sz="2800" dirty="0">
                <a:latin typeface="Arial" panose="020B0604020202020204" pitchFamily="34" charset="0"/>
              </a:rPr>
              <a:t> </a:t>
            </a:r>
          </a:p>
        </p:txBody>
      </p:sp>
      <p:sp>
        <p:nvSpPr>
          <p:cNvPr id="15" name="Text Box 10"/>
          <p:cNvSpPr txBox="1">
            <a:spLocks noChangeArrowheads="1"/>
          </p:cNvSpPr>
          <p:nvPr/>
        </p:nvSpPr>
        <p:spPr bwMode="auto">
          <a:xfrm>
            <a:off x="261620" y="9670415"/>
            <a:ext cx="8777605" cy="2982595"/>
          </a:xfrm>
          <a:prstGeom prst="rect">
            <a:avLst/>
          </a:prstGeom>
          <a:solidFill>
            <a:schemeClr val="bg1">
              <a:alpha val="70000"/>
            </a:schemeClr>
          </a:solidFill>
          <a:ln w="12700">
            <a:solidFill>
              <a:srgbClr val="76357E"/>
            </a:solidFill>
            <a:miter lim="800000"/>
          </a:ln>
          <a:effectLst/>
        </p:spPr>
        <p:txBody>
          <a:bodyPr lIns="375509" tIns="375509" rIns="375509" bIns="375509"/>
          <a:lstStyle>
            <a:lvl1pPr defTabSz="192405" eaLnBrk="0" hangingPunct="0">
              <a:defRPr sz="500">
                <a:solidFill>
                  <a:schemeClr val="tx1"/>
                </a:solidFill>
                <a:latin typeface="Times New Roman" panose="02020603050405020304" charset="0"/>
                <a:ea typeface="MS PGothic" panose="020B0600070205080204" charset="-128"/>
              </a:defRPr>
            </a:lvl1pPr>
            <a:lvl2pPr marL="742950" indent="-285750" defTabSz="192405" eaLnBrk="0" hangingPunct="0">
              <a:defRPr sz="500">
                <a:solidFill>
                  <a:schemeClr val="tx1"/>
                </a:solidFill>
                <a:latin typeface="Times New Roman" panose="02020603050405020304" charset="0"/>
                <a:ea typeface="MS PGothic" panose="020B0600070205080204" charset="-128"/>
              </a:defRPr>
            </a:lvl2pPr>
            <a:lvl3pPr marL="1143000" indent="-228600" defTabSz="192405" eaLnBrk="0" hangingPunct="0">
              <a:defRPr sz="500">
                <a:solidFill>
                  <a:schemeClr val="tx1"/>
                </a:solidFill>
                <a:latin typeface="Times New Roman" panose="02020603050405020304" charset="0"/>
                <a:ea typeface="MS PGothic" panose="020B0600070205080204" charset="-128"/>
              </a:defRPr>
            </a:lvl3pPr>
            <a:lvl4pPr marL="1600200" indent="-228600" defTabSz="192405" eaLnBrk="0" hangingPunct="0">
              <a:defRPr sz="500">
                <a:solidFill>
                  <a:schemeClr val="tx1"/>
                </a:solidFill>
                <a:latin typeface="Times New Roman" panose="02020603050405020304" charset="0"/>
                <a:ea typeface="MS PGothic" panose="020B0600070205080204" charset="-128"/>
              </a:defRPr>
            </a:lvl4pPr>
            <a:lvl5pPr marL="2057400" indent="-228600" defTabSz="192405" eaLnBrk="0" hangingPunct="0">
              <a:defRPr sz="500">
                <a:solidFill>
                  <a:schemeClr val="tx1"/>
                </a:solidFill>
                <a:latin typeface="Times New Roman" panose="02020603050405020304" charset="0"/>
                <a:ea typeface="MS PGothic" panose="020B0600070205080204" charset="-128"/>
              </a:defRPr>
            </a:lvl5pPr>
            <a:lvl6pPr marL="25146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6pPr>
            <a:lvl7pPr marL="29718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7pPr>
            <a:lvl8pPr marL="34290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8pPr>
            <a:lvl9pPr marL="38862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9pPr>
          </a:lstStyle>
          <a:p>
            <a:pPr>
              <a:spcBef>
                <a:spcPct val="50000"/>
              </a:spcBef>
            </a:pPr>
            <a:r>
              <a:rPr lang="en-GB" sz="5500" b="1" cap="all" dirty="0">
                <a:solidFill>
                  <a:srgbClr val="76357E"/>
                </a:solidFill>
                <a:latin typeface="+mn-lt"/>
              </a:rPr>
              <a:t>AIM</a:t>
            </a:r>
          </a:p>
          <a:p>
            <a:pPr algn="l">
              <a:spcBef>
                <a:spcPct val="20000"/>
              </a:spcBef>
            </a:pPr>
            <a:r>
              <a:rPr lang="en-US" altLang="zh-CN" sz="2800" dirty="0">
                <a:latin typeface="Arial" panose="020B0604020202020204" pitchFamily="34" charset="0"/>
                <a:ea typeface="+mn-ea"/>
              </a:rPr>
              <a:t>In order to better develop and use red fish, improve the quality of red fish products, innovative flavor.</a:t>
            </a:r>
          </a:p>
        </p:txBody>
      </p:sp>
      <p:sp>
        <p:nvSpPr>
          <p:cNvPr id="9" name="Rectangle 6"/>
          <p:cNvSpPr>
            <a:spLocks noChangeArrowheads="1"/>
          </p:cNvSpPr>
          <p:nvPr/>
        </p:nvSpPr>
        <p:spPr bwMode="auto">
          <a:xfrm>
            <a:off x="9343390" y="5551805"/>
            <a:ext cx="22589490" cy="18515330"/>
          </a:xfrm>
          <a:prstGeom prst="rect">
            <a:avLst/>
          </a:prstGeom>
          <a:solidFill>
            <a:schemeClr val="bg1">
              <a:alpha val="70000"/>
            </a:schemeClr>
          </a:solidFill>
          <a:ln w="12700">
            <a:solidFill>
              <a:srgbClr val="76357E"/>
            </a:solidFill>
            <a:miter lim="800000"/>
          </a:ln>
          <a:effectLst/>
        </p:spPr>
        <p:txBody>
          <a:bodyPr lIns="375509" tIns="375509" rIns="375509" bIns="375509" numCol="1" spcCol="720685"/>
          <a:lstStyle/>
          <a:p>
            <a:pPr defTabSz="951865" eaLnBrk="0" hangingPunct="0">
              <a:spcBef>
                <a:spcPct val="50000"/>
              </a:spcBef>
            </a:pPr>
            <a:r>
              <a:rPr lang="en-US" sz="5500" b="1" cap="all" dirty="0">
                <a:solidFill>
                  <a:srgbClr val="76357E"/>
                </a:solidFill>
              </a:rPr>
              <a:t>Results</a:t>
            </a:r>
            <a:endParaRPr lang="en-AU" sz="1600" dirty="0">
              <a:solidFill>
                <a:srgbClr val="76357E"/>
              </a:solidFill>
              <a:latin typeface="+mj-lt"/>
            </a:endParaRPr>
          </a:p>
        </p:txBody>
      </p:sp>
      <p:sp>
        <p:nvSpPr>
          <p:cNvPr id="17" name="Rectangle 28"/>
          <p:cNvSpPr>
            <a:spLocks noChangeArrowheads="1"/>
          </p:cNvSpPr>
          <p:nvPr/>
        </p:nvSpPr>
        <p:spPr bwMode="auto">
          <a:xfrm>
            <a:off x="32340550" y="16889095"/>
            <a:ext cx="10777855" cy="7169150"/>
          </a:xfrm>
          <a:prstGeom prst="rect">
            <a:avLst/>
          </a:prstGeom>
          <a:solidFill>
            <a:schemeClr val="bg1">
              <a:alpha val="70000"/>
            </a:schemeClr>
          </a:solidFill>
          <a:ln w="12700">
            <a:solidFill>
              <a:srgbClr val="76357E"/>
            </a:solidFill>
            <a:miter lim="800000"/>
          </a:ln>
          <a:effectLst/>
        </p:spPr>
        <p:txBody>
          <a:bodyPr lIns="375509" tIns="375509" rIns="375509" bIns="375509"/>
          <a:lstStyle/>
          <a:p>
            <a:pPr defTabSz="951865" eaLnBrk="0" hangingPunct="0">
              <a:spcBef>
                <a:spcPct val="50000"/>
              </a:spcBef>
            </a:pPr>
            <a:r>
              <a:rPr lang="en-US" sz="5500" b="1" cap="all" dirty="0">
                <a:solidFill>
                  <a:srgbClr val="76357E"/>
                </a:solidFill>
              </a:rPr>
              <a:t>References</a:t>
            </a:r>
            <a:endParaRPr lang="en-AU" sz="2500" dirty="0">
              <a:latin typeface="Times New Roman" panose="02020603050405020304"/>
              <a:ea typeface="Times New Roman" panose="02020603050405020304"/>
            </a:endParaRPr>
          </a:p>
          <a:p>
            <a:pPr algn="l" defTabSz="951865" eaLnBrk="0" hangingPunct="0">
              <a:spcBef>
                <a:spcPct val="50000"/>
              </a:spcBef>
            </a:pPr>
            <a:r>
              <a:rPr lang="en-AU" sz="2500" dirty="0">
                <a:latin typeface="Arial" panose="020B0604020202020204" pitchFamily="34" charset="0"/>
                <a:cs typeface="Arial" panose="020B0604020202020204" pitchFamily="34" charset="0"/>
              </a:rPr>
              <a:t> </a:t>
            </a:r>
            <a:r>
              <a:rPr lang="en-US" altLang="zh-CN" sz="2500" dirty="0">
                <a:latin typeface="Arial" panose="020B0604020202020204" pitchFamily="34" charset="0"/>
                <a:cs typeface="Arial" panose="020B0604020202020204" pitchFamily="34" charset="0"/>
              </a:rPr>
              <a:t>Gao P, Zhang X, Zhang Z, et al. Application of Wickerhamomyces anomalus and Pichia fermentans to improve the aroma of fermented sour fish . LWT-Food Science &amp; Technology, 2024, 192: 115725.</a:t>
            </a:r>
          </a:p>
          <a:p>
            <a:pPr algn="l" defTabSz="951865" eaLnBrk="0" hangingPunct="0">
              <a:spcBef>
                <a:spcPct val="50000"/>
              </a:spcBef>
            </a:pPr>
            <a:r>
              <a:rPr lang="en-US" altLang="zh-CN" sz="2500" dirty="0">
                <a:latin typeface="Arial" panose="020B0604020202020204" pitchFamily="34" charset="0"/>
                <a:cs typeface="Arial" panose="020B0604020202020204" pitchFamily="34" charset="0"/>
              </a:rPr>
              <a:t>Xu Y, Li L, Xia W, et al. The role of microbes in free fatty acids release and oxidation in fermented fish paste . LWT-Food Science &amp; Technology, 2018, 101: 323-330.</a:t>
            </a:r>
          </a:p>
          <a:p>
            <a:pPr algn="l" defTabSz="951865" eaLnBrk="0" hangingPunct="0">
              <a:spcBef>
                <a:spcPct val="50000"/>
              </a:spcBef>
            </a:pPr>
            <a:r>
              <a:rPr lang="en-US" altLang="zh-CN" sz="2500" dirty="0">
                <a:latin typeface="Arial" panose="020B0604020202020204" pitchFamily="34" charset="0"/>
                <a:cs typeface="Arial" panose="020B0604020202020204" pitchFamily="34" charset="0"/>
              </a:rPr>
              <a:t>Wei P, Zhu K, Cao J, et al. The inhibition mechanism of the texture deterioration of tilapia fillets during partial freezing after treatment with polyphenols. Food Chemistry, 2021, 335: 127647.</a:t>
            </a:r>
          </a:p>
          <a:p>
            <a:pPr algn="l" defTabSz="951865" eaLnBrk="0" hangingPunct="0">
              <a:spcBef>
                <a:spcPct val="50000"/>
              </a:spcBef>
            </a:pPr>
            <a:r>
              <a:rPr lang="en-US" altLang="zh-CN" sz="2500" dirty="0">
                <a:latin typeface="Arial" panose="020B0604020202020204" pitchFamily="34" charset="0"/>
                <a:cs typeface="Arial" panose="020B0604020202020204" pitchFamily="34" charset="0"/>
              </a:rPr>
              <a:t>Zang J, Xu Y, Xia W, et al. Quality functionality and microbiology of fermented fish: A review [J]. Critical Reviews in Food Science and Nutrition, 2020, 60(7): 1228-1242.</a:t>
            </a:r>
          </a:p>
        </p:txBody>
      </p:sp>
      <p:sp>
        <p:nvSpPr>
          <p:cNvPr id="33" name="Text Box 2"/>
          <p:cNvSpPr txBox="1">
            <a:spLocks noChangeArrowheads="1"/>
          </p:cNvSpPr>
          <p:nvPr/>
        </p:nvSpPr>
        <p:spPr bwMode="auto">
          <a:xfrm>
            <a:off x="15768955" y="470535"/>
            <a:ext cx="25060910" cy="2016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637485" tIns="637485" rIns="637485" bIns="637485"/>
          <a:lstStyle>
            <a:lvl1pPr defTabSz="192405" eaLnBrk="0" hangingPunct="0">
              <a:defRPr sz="500">
                <a:solidFill>
                  <a:schemeClr val="tx1"/>
                </a:solidFill>
                <a:latin typeface="Times New Roman" panose="02020603050405020304" charset="0"/>
                <a:ea typeface="MS PGothic" panose="020B0600070205080204" charset="-128"/>
              </a:defRPr>
            </a:lvl1pPr>
            <a:lvl2pPr marL="742950" indent="-285750" defTabSz="192405" eaLnBrk="0" hangingPunct="0">
              <a:defRPr sz="500">
                <a:solidFill>
                  <a:schemeClr val="tx1"/>
                </a:solidFill>
                <a:latin typeface="Times New Roman" panose="02020603050405020304" charset="0"/>
                <a:ea typeface="MS PGothic" panose="020B0600070205080204" charset="-128"/>
              </a:defRPr>
            </a:lvl2pPr>
            <a:lvl3pPr marL="1143000" indent="-228600" defTabSz="192405" eaLnBrk="0" hangingPunct="0">
              <a:defRPr sz="500">
                <a:solidFill>
                  <a:schemeClr val="tx1"/>
                </a:solidFill>
                <a:latin typeface="Times New Roman" panose="02020603050405020304" charset="0"/>
                <a:ea typeface="MS PGothic" panose="020B0600070205080204" charset="-128"/>
              </a:defRPr>
            </a:lvl3pPr>
            <a:lvl4pPr marL="1600200" indent="-228600" defTabSz="192405" eaLnBrk="0" hangingPunct="0">
              <a:defRPr sz="500">
                <a:solidFill>
                  <a:schemeClr val="tx1"/>
                </a:solidFill>
                <a:latin typeface="Times New Roman" panose="02020603050405020304" charset="0"/>
                <a:ea typeface="MS PGothic" panose="020B0600070205080204" charset="-128"/>
              </a:defRPr>
            </a:lvl4pPr>
            <a:lvl5pPr marL="2057400" indent="-228600" defTabSz="192405" eaLnBrk="0" hangingPunct="0">
              <a:defRPr sz="500">
                <a:solidFill>
                  <a:schemeClr val="tx1"/>
                </a:solidFill>
                <a:latin typeface="Times New Roman" panose="02020603050405020304" charset="0"/>
                <a:ea typeface="MS PGothic" panose="020B0600070205080204" charset="-128"/>
              </a:defRPr>
            </a:lvl5pPr>
            <a:lvl6pPr marL="25146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6pPr>
            <a:lvl7pPr marL="29718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7pPr>
            <a:lvl8pPr marL="34290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8pPr>
            <a:lvl9pPr marL="38862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9pPr>
          </a:lstStyle>
          <a:p>
            <a:r>
              <a:rPr lang="en-US" altLang="zh-CN" sz="5400" b="1" spc="-150" dirty="0">
                <a:latin typeface="+mj-lt"/>
              </a:rPr>
              <a:t>Effect of microbial starter culture on quality and flavor of low-salt red snapper</a:t>
            </a:r>
            <a:br>
              <a:rPr lang="en-GB" sz="5400" b="1" spc="-150" dirty="0">
                <a:latin typeface="+mj-lt"/>
              </a:rPr>
            </a:br>
            <a:endParaRPr lang="en-AU" sz="5400" b="1" spc="-150" dirty="0">
              <a:latin typeface="+mj-lt"/>
            </a:endParaRPr>
          </a:p>
        </p:txBody>
      </p:sp>
      <p:sp>
        <p:nvSpPr>
          <p:cNvPr id="37" name="TextBox 22"/>
          <p:cNvSpPr txBox="1"/>
          <p:nvPr/>
        </p:nvSpPr>
        <p:spPr>
          <a:xfrm>
            <a:off x="302743" y="4247432"/>
            <a:ext cx="8767500" cy="953135"/>
          </a:xfrm>
          <a:prstGeom prst="rect">
            <a:avLst/>
          </a:prstGeom>
          <a:noFill/>
        </p:spPr>
        <p:txBody>
          <a:bodyPr wrap="square" rtlCol="0">
            <a:spAutoFit/>
          </a:bodyPr>
          <a:lstStyle/>
          <a:p>
            <a:r>
              <a:rPr lang="en-CA" sz="2800" b="1" dirty="0"/>
              <a:t>Contact Information:  </a:t>
            </a:r>
          </a:p>
          <a:p>
            <a:r>
              <a:rPr lang="en-US" altLang="en-CA" sz="2800" dirty="0"/>
              <a:t>1264198042@qq..com</a:t>
            </a:r>
            <a:r>
              <a:rPr lang="en-CA" sz="2800" dirty="0"/>
              <a:t>. </a:t>
            </a:r>
          </a:p>
        </p:txBody>
      </p:sp>
      <p:sp>
        <p:nvSpPr>
          <p:cNvPr id="39" name="Text Box 40"/>
          <p:cNvSpPr txBox="1">
            <a:spLocks noChangeArrowheads="1"/>
          </p:cNvSpPr>
          <p:nvPr/>
        </p:nvSpPr>
        <p:spPr bwMode="auto">
          <a:xfrm>
            <a:off x="16051641" y="1859341"/>
            <a:ext cx="24107451" cy="3024336"/>
          </a:xfrm>
          <a:prstGeom prst="rect">
            <a:avLst/>
          </a:prstGeom>
          <a:noFill/>
          <a:ln>
            <a:noFill/>
          </a:ln>
          <a:effectLst/>
        </p:spPr>
        <p:txBody>
          <a:bodyPr lIns="430266" tIns="430266" rIns="430266" bIns="430266"/>
          <a:lstStyle>
            <a:lvl1pPr defTabSz="192405" eaLnBrk="0" hangingPunct="0">
              <a:defRPr sz="500">
                <a:solidFill>
                  <a:schemeClr val="tx1"/>
                </a:solidFill>
                <a:latin typeface="Times New Roman" panose="02020603050405020304" charset="0"/>
                <a:ea typeface="MS PGothic" panose="020B0600070205080204" charset="-128"/>
              </a:defRPr>
            </a:lvl1pPr>
            <a:lvl2pPr marL="742950" indent="-285750" defTabSz="192405" eaLnBrk="0" hangingPunct="0">
              <a:defRPr sz="500">
                <a:solidFill>
                  <a:schemeClr val="tx1"/>
                </a:solidFill>
                <a:latin typeface="Times New Roman" panose="02020603050405020304" charset="0"/>
                <a:ea typeface="MS PGothic" panose="020B0600070205080204" charset="-128"/>
              </a:defRPr>
            </a:lvl2pPr>
            <a:lvl3pPr marL="1143000" indent="-228600" defTabSz="192405" eaLnBrk="0" hangingPunct="0">
              <a:defRPr sz="500">
                <a:solidFill>
                  <a:schemeClr val="tx1"/>
                </a:solidFill>
                <a:latin typeface="Times New Roman" panose="02020603050405020304" charset="0"/>
                <a:ea typeface="MS PGothic" panose="020B0600070205080204" charset="-128"/>
              </a:defRPr>
            </a:lvl3pPr>
            <a:lvl4pPr marL="1600200" indent="-228600" defTabSz="192405" eaLnBrk="0" hangingPunct="0">
              <a:defRPr sz="500">
                <a:solidFill>
                  <a:schemeClr val="tx1"/>
                </a:solidFill>
                <a:latin typeface="Times New Roman" panose="02020603050405020304" charset="0"/>
                <a:ea typeface="MS PGothic" panose="020B0600070205080204" charset="-128"/>
              </a:defRPr>
            </a:lvl4pPr>
            <a:lvl5pPr marL="2057400" indent="-228600" defTabSz="192405" eaLnBrk="0" hangingPunct="0">
              <a:defRPr sz="500">
                <a:solidFill>
                  <a:schemeClr val="tx1"/>
                </a:solidFill>
                <a:latin typeface="Times New Roman" panose="02020603050405020304" charset="0"/>
                <a:ea typeface="MS PGothic" panose="020B0600070205080204" charset="-128"/>
              </a:defRPr>
            </a:lvl5pPr>
            <a:lvl6pPr marL="25146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6pPr>
            <a:lvl7pPr marL="29718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7pPr>
            <a:lvl8pPr marL="34290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8pPr>
            <a:lvl9pPr marL="3886200" indent="-228600" defTabSz="1924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9pPr>
          </a:lstStyle>
          <a:p>
            <a:pPr algn="l">
              <a:spcBef>
                <a:spcPct val="20000"/>
              </a:spcBef>
            </a:pPr>
            <a:r>
              <a:rPr lang="en-US" altLang="zh-CN" sz="2800" b="1" dirty="0">
                <a:latin typeface="+mn-lt"/>
              </a:rPr>
              <a:t>Yiduo </a:t>
            </a:r>
            <a:r>
              <a:rPr lang="en-US" altLang="zh-CN" sz="2800" b="1" dirty="0">
                <a:latin typeface="+mn-lt"/>
                <a:sym typeface="+mn-ea"/>
              </a:rPr>
              <a:t>Wu</a:t>
            </a:r>
            <a:r>
              <a:rPr lang="en-US" altLang="zh-CN" sz="2800" b="1" baseline="30000" dirty="0">
                <a:latin typeface="+mn-lt"/>
              </a:rPr>
              <a:t>1</a:t>
            </a:r>
            <a:r>
              <a:rPr lang="en-US" altLang="zh-CN" sz="2800" b="1" dirty="0">
                <a:latin typeface="+mn-lt"/>
              </a:rPr>
              <a:t>, Yaqin </a:t>
            </a:r>
            <a:r>
              <a:rPr lang="en-US" altLang="zh-CN" sz="2800" b="1" dirty="0">
                <a:latin typeface="+mn-lt"/>
                <a:sym typeface="+mn-ea"/>
              </a:rPr>
              <a:t>Hu </a:t>
            </a:r>
            <a:r>
              <a:rPr lang="en-US" altLang="zh-CN" sz="2800" b="1" baseline="30000" dirty="0">
                <a:latin typeface="+mn-lt"/>
              </a:rPr>
              <a:t>1</a:t>
            </a:r>
            <a:r>
              <a:rPr lang="en-US" altLang="zh-CN" sz="2800" b="1" dirty="0">
                <a:latin typeface="+mn-lt"/>
              </a:rPr>
              <a:t>*</a:t>
            </a:r>
          </a:p>
          <a:p>
            <a:pPr>
              <a:spcBef>
                <a:spcPct val="20000"/>
              </a:spcBef>
            </a:pPr>
            <a:r>
              <a:rPr lang="en-US" altLang="zh-CN" sz="2800" dirty="0">
                <a:latin typeface="+mn-lt"/>
              </a:rPr>
              <a:t>1.College of Food Science and Engineering, Yazhou Bay Innovation Institute, Hainan Tropical Ocean University, Marine Food Engineering Technology Research Center of Hainan Province, Collaborative Innovation Center of Marine Food Deep Processing, Hainan Key Laboratory of Herpetological Research, Sanya 572022, China</a:t>
            </a:r>
          </a:p>
        </p:txBody>
      </p:sp>
      <p:pic>
        <p:nvPicPr>
          <p:cNvPr id="41" name="Google Shape;154;p5" descr="图片 3"/>
          <p:cNvPicPr preferRelativeResize="0"/>
          <p:nvPr/>
        </p:nvPicPr>
        <p:blipFill rotWithShape="1">
          <a:blip r:embed="rId12"/>
          <a:srcRect/>
          <a:stretch>
            <a:fillRect/>
          </a:stretch>
        </p:blipFill>
        <p:spPr>
          <a:xfrm>
            <a:off x="2697138" y="203159"/>
            <a:ext cx="2726591" cy="2590288"/>
          </a:xfrm>
          <a:prstGeom prst="rect">
            <a:avLst/>
          </a:prstGeom>
          <a:noFill/>
          <a:ln>
            <a:noFill/>
          </a:ln>
        </p:spPr>
      </p:pic>
      <p:sp>
        <p:nvSpPr>
          <p:cNvPr id="45" name="テキスト ボックス 44"/>
          <p:cNvSpPr txBox="1"/>
          <p:nvPr/>
        </p:nvSpPr>
        <p:spPr>
          <a:xfrm>
            <a:off x="5782945" y="555625"/>
            <a:ext cx="6581775" cy="1014730"/>
          </a:xfrm>
          <a:prstGeom prst="rect">
            <a:avLst/>
          </a:prstGeom>
          <a:noFill/>
        </p:spPr>
        <p:txBody>
          <a:bodyPr wrap="square">
            <a:spAutoFit/>
          </a:bodyPr>
          <a:lstStyle/>
          <a:p>
            <a:r>
              <a:rPr lang="en-US" altLang="ja-JP" sz="6000" b="1" i="0" u="none" strike="noStrike" cap="none" dirty="0">
                <a:solidFill>
                  <a:schemeClr val="accent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FSMILE 2025</a:t>
            </a:r>
            <a:endParaRPr lang="ja-JP" altLang="en-US" sz="6000" dirty="0"/>
          </a:p>
        </p:txBody>
      </p:sp>
      <p:sp>
        <p:nvSpPr>
          <p:cNvPr id="47" name="テキスト ボックス 46"/>
          <p:cNvSpPr txBox="1"/>
          <p:nvPr/>
        </p:nvSpPr>
        <p:spPr>
          <a:xfrm>
            <a:off x="5782977" y="1726986"/>
            <a:ext cx="7553081" cy="1200329"/>
          </a:xfrm>
          <a:prstGeom prst="rect">
            <a:avLst/>
          </a:prstGeom>
          <a:noFill/>
        </p:spPr>
        <p:txBody>
          <a:bodyPr wrap="square">
            <a:spAutoFit/>
          </a:bodyPr>
          <a:lstStyle/>
          <a:p>
            <a:r>
              <a:rPr lang="en-US" altLang="zh-CN" sz="3600" b="1" i="0" u="none" strike="noStrike" cap="none" dirty="0">
                <a:solidFill>
                  <a:schemeClr val="accent6"/>
                </a:solidFill>
                <a:latin typeface="Arial" panose="020B0604020202020204"/>
                <a:ea typeface="Arial" panose="020B0604020202020204"/>
                <a:cs typeface="Arial" panose="020B0604020202020204"/>
                <a:sym typeface="Arial" panose="020B0604020202020204"/>
              </a:rPr>
              <a:t>October</a:t>
            </a:r>
            <a:r>
              <a:rPr lang="en-US" altLang="ja-JP" sz="3600" b="1" i="0" u="none" strike="noStrike" cap="none" dirty="0">
                <a:solidFill>
                  <a:schemeClr val="accent6"/>
                </a:solidFill>
                <a:latin typeface="Arial" panose="020B0604020202020204"/>
                <a:ea typeface="Arial" panose="020B0604020202020204"/>
                <a:cs typeface="Arial" panose="020B0604020202020204"/>
                <a:sym typeface="Arial" panose="020B0604020202020204"/>
              </a:rPr>
              <a:t> 04-07, 2025</a:t>
            </a:r>
          </a:p>
          <a:p>
            <a:r>
              <a:rPr lang="en-US" altLang="ja-JP" sz="3600" b="1" i="0" u="none" strike="noStrike" cap="none" dirty="0">
                <a:solidFill>
                  <a:schemeClr val="accent6"/>
                </a:solidFill>
                <a:latin typeface="Arial" panose="020B0604020202020204"/>
                <a:ea typeface="Arial" panose="020B0604020202020204"/>
                <a:cs typeface="Arial" panose="020B0604020202020204"/>
                <a:sym typeface="Arial" panose="020B0604020202020204"/>
              </a:rPr>
              <a:t>@Morioka &amp; ZOOM Cloud</a:t>
            </a:r>
          </a:p>
        </p:txBody>
      </p:sp>
      <p:sp>
        <p:nvSpPr>
          <p:cNvPr id="4" name="文本框 3"/>
          <p:cNvSpPr txBox="1"/>
          <p:nvPr/>
        </p:nvSpPr>
        <p:spPr>
          <a:xfrm>
            <a:off x="-189111" y="3083878"/>
            <a:ext cx="14215533" cy="954107"/>
          </a:xfrm>
          <a:prstGeom prst="rect">
            <a:avLst/>
          </a:prstGeom>
          <a:noFill/>
        </p:spPr>
        <p:txBody>
          <a:bodyPr wrap="square">
            <a:spAutoFit/>
          </a:bodyPr>
          <a:lstStyle/>
          <a:p>
            <a:pPr algn="ctr"/>
            <a:r>
              <a:rPr lang="en-US" altLang="zh-CN" sz="2800" b="1" dirty="0"/>
              <a:t>International Symposium on Food Communications and Sustainable Agri-Aqua Food Systems</a:t>
            </a:r>
            <a:r>
              <a:rPr lang="zh-CN" altLang="en-US" sz="2800" b="1" dirty="0"/>
              <a:t>　</a:t>
            </a:r>
            <a:endParaRPr lang="en-US" altLang="zh-CN" sz="2800" b="1" dirty="0"/>
          </a:p>
          <a:p>
            <a:pPr algn="ctr"/>
            <a:r>
              <a:rPr lang="en-US" altLang="zh-CN" sz="2800" b="1" dirty="0"/>
              <a:t>Connecting Primary Industries, Academia, and Society through the SDGs</a:t>
            </a:r>
            <a:endParaRPr lang="zh-CN" altLang="en-US" sz="2800" b="1" dirty="0"/>
          </a:p>
        </p:txBody>
      </p:sp>
      <p:sp>
        <p:nvSpPr>
          <p:cNvPr id="32" name="Text Box 14"/>
          <p:cNvSpPr txBox="1">
            <a:spLocks noChangeArrowheads="1"/>
          </p:cNvSpPr>
          <p:nvPr/>
        </p:nvSpPr>
        <p:spPr bwMode="auto">
          <a:xfrm>
            <a:off x="9715500" y="7162165"/>
            <a:ext cx="14974570" cy="10822940"/>
          </a:xfrm>
          <a:prstGeom prst="rect">
            <a:avLst/>
          </a:prstGeom>
          <a:solidFill>
            <a:schemeClr val="bg1">
              <a:alpha val="69000"/>
            </a:schemeClr>
          </a:solidFill>
          <a:ln w="9525">
            <a:solidFill>
              <a:srgbClr val="76357E"/>
            </a:solidFill>
            <a:miter lim="800000"/>
          </a:ln>
          <a:effectLst/>
        </p:spPr>
        <p:txBody>
          <a:bodyPr wrap="square" lIns="324000" tIns="47696" rIns="324000" bIns="47696">
            <a:noAutofit/>
          </a:bodyPr>
          <a:lstStyle>
            <a:lvl1pPr defTabSz="167005" eaLnBrk="0" hangingPunct="0">
              <a:defRPr sz="500">
                <a:solidFill>
                  <a:schemeClr val="tx1"/>
                </a:solidFill>
                <a:latin typeface="Times New Roman" panose="02020603050405020304" charset="0"/>
                <a:ea typeface="MS PGothic" panose="020B0600070205080204" charset="-128"/>
              </a:defRPr>
            </a:lvl1pPr>
            <a:lvl2pPr marL="742950" indent="-285750" defTabSz="167005" eaLnBrk="0" hangingPunct="0">
              <a:defRPr sz="500">
                <a:solidFill>
                  <a:schemeClr val="tx1"/>
                </a:solidFill>
                <a:latin typeface="Times New Roman" panose="02020603050405020304" charset="0"/>
                <a:ea typeface="MS PGothic" panose="020B0600070205080204" charset="-128"/>
              </a:defRPr>
            </a:lvl2pPr>
            <a:lvl3pPr marL="1143000" indent="-228600" defTabSz="167005" eaLnBrk="0" hangingPunct="0">
              <a:defRPr sz="500">
                <a:solidFill>
                  <a:schemeClr val="tx1"/>
                </a:solidFill>
                <a:latin typeface="Times New Roman" panose="02020603050405020304" charset="0"/>
                <a:ea typeface="MS PGothic" panose="020B0600070205080204" charset="-128"/>
              </a:defRPr>
            </a:lvl3pPr>
            <a:lvl4pPr marL="1600200" indent="-228600" defTabSz="167005" eaLnBrk="0" hangingPunct="0">
              <a:defRPr sz="500">
                <a:solidFill>
                  <a:schemeClr val="tx1"/>
                </a:solidFill>
                <a:latin typeface="Times New Roman" panose="02020603050405020304" charset="0"/>
                <a:ea typeface="MS PGothic" panose="020B0600070205080204" charset="-128"/>
              </a:defRPr>
            </a:lvl4pPr>
            <a:lvl5pPr marL="2057400" indent="-228600" defTabSz="167005" eaLnBrk="0" hangingPunct="0">
              <a:defRPr sz="500">
                <a:solidFill>
                  <a:schemeClr val="tx1"/>
                </a:solidFill>
                <a:latin typeface="Times New Roman" panose="02020603050405020304" charset="0"/>
                <a:ea typeface="MS PGothic" panose="020B0600070205080204" charset="-128"/>
              </a:defRPr>
            </a:lvl5pPr>
            <a:lvl6pPr marL="25146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6pPr>
            <a:lvl7pPr marL="29718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7pPr>
            <a:lvl8pPr marL="34290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8pPr>
            <a:lvl9pPr marL="38862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9pPr>
          </a:lstStyle>
          <a:p>
            <a:pPr>
              <a:spcBef>
                <a:spcPct val="50000"/>
              </a:spcBef>
            </a:pPr>
            <a:endParaRPr lang="en-AU" sz="3000" i="1" dirty="0">
              <a:latin typeface="+mn-lt"/>
              <a:cs typeface="Arial" panose="020B0604020202020204" pitchFamily="34" charset="0"/>
            </a:endParaRPr>
          </a:p>
        </p:txBody>
      </p:sp>
      <p:graphicFrame>
        <p:nvGraphicFramePr>
          <p:cNvPr id="2" name="对象 -2147482624"/>
          <p:cNvGraphicFramePr/>
          <p:nvPr/>
        </p:nvGraphicFramePr>
        <p:xfrm>
          <a:off x="9902825" y="7040880"/>
          <a:ext cx="5496560" cy="5180965"/>
        </p:xfrm>
        <a:graphic>
          <a:graphicData uri="http://schemas.openxmlformats.org/presentationml/2006/ole">
            <mc:AlternateContent xmlns:mc="http://schemas.openxmlformats.org/markup-compatibility/2006">
              <mc:Choice xmlns:v="urn:schemas-microsoft-com:vml" Requires="v">
                <p:oleObj r:id="rId13" imgW="10582275" imgH="8106410" progId="Origin95.Graph">
                  <p:embed/>
                </p:oleObj>
              </mc:Choice>
              <mc:Fallback>
                <p:oleObj r:id="rId13" imgW="10582275" imgH="8106410" progId="Origin95.Graph">
                  <p:embed/>
                  <p:pic>
                    <p:nvPicPr>
                      <p:cNvPr id="0" name="图片 3075"/>
                      <p:cNvPicPr/>
                      <p:nvPr/>
                    </p:nvPicPr>
                    <p:blipFill>
                      <a:blip r:embed="rId14"/>
                      <a:stretch>
                        <a:fillRect/>
                      </a:stretch>
                    </p:blipFill>
                    <p:spPr>
                      <a:xfrm>
                        <a:off x="9902825" y="7040880"/>
                        <a:ext cx="5496560" cy="5180965"/>
                      </a:xfrm>
                      <a:prstGeom prst="rect">
                        <a:avLst/>
                      </a:prstGeom>
                      <a:noFill/>
                      <a:ln w="38100">
                        <a:noFill/>
                        <a:miter/>
                      </a:ln>
                    </p:spPr>
                  </p:pic>
                </p:oleObj>
              </mc:Fallback>
            </mc:AlternateContent>
          </a:graphicData>
        </a:graphic>
      </p:graphicFrame>
      <p:graphicFrame>
        <p:nvGraphicFramePr>
          <p:cNvPr id="3" name="对象 -2147482623"/>
          <p:cNvGraphicFramePr/>
          <p:nvPr>
            <p:custDataLst>
              <p:tags r:id="rId1"/>
            </p:custDataLst>
          </p:nvPr>
        </p:nvGraphicFramePr>
        <p:xfrm>
          <a:off x="15285720" y="7161530"/>
          <a:ext cx="5145405" cy="5491480"/>
        </p:xfrm>
        <a:graphic>
          <a:graphicData uri="http://schemas.openxmlformats.org/presentationml/2006/ole">
            <mc:AlternateContent xmlns:mc="http://schemas.openxmlformats.org/markup-compatibility/2006">
              <mc:Choice xmlns:v="urn:schemas-microsoft-com:vml" Requires="v">
                <p:oleObj r:id="rId15" imgW="10582275" imgH="8106410" progId="Origin95.Graph">
                  <p:embed/>
                </p:oleObj>
              </mc:Choice>
              <mc:Fallback>
                <p:oleObj r:id="rId15" imgW="10582275" imgH="8106410" progId="Origin95.Graph">
                  <p:embed/>
                  <p:pic>
                    <p:nvPicPr>
                      <p:cNvPr id="0" name="图片 1"/>
                      <p:cNvPicPr/>
                      <p:nvPr/>
                    </p:nvPicPr>
                    <p:blipFill>
                      <a:blip r:embed="rId16"/>
                      <a:stretch>
                        <a:fillRect/>
                      </a:stretch>
                    </p:blipFill>
                    <p:spPr>
                      <a:xfrm>
                        <a:off x="15285720" y="7161530"/>
                        <a:ext cx="5145405" cy="5491480"/>
                      </a:xfrm>
                      <a:prstGeom prst="rect">
                        <a:avLst/>
                      </a:prstGeom>
                      <a:noFill/>
                      <a:ln w="38100">
                        <a:noFill/>
                        <a:miter/>
                      </a:ln>
                    </p:spPr>
                  </p:pic>
                </p:oleObj>
              </mc:Fallback>
            </mc:AlternateContent>
          </a:graphicData>
        </a:graphic>
      </p:graphicFrame>
      <p:graphicFrame>
        <p:nvGraphicFramePr>
          <p:cNvPr id="8" name="对象 -2147482622"/>
          <p:cNvGraphicFramePr/>
          <p:nvPr>
            <p:custDataLst>
              <p:tags r:id="rId2"/>
            </p:custDataLst>
          </p:nvPr>
        </p:nvGraphicFramePr>
        <p:xfrm>
          <a:off x="10099040" y="12219940"/>
          <a:ext cx="5496560" cy="4960620"/>
        </p:xfrm>
        <a:graphic>
          <a:graphicData uri="http://schemas.openxmlformats.org/presentationml/2006/ole">
            <mc:AlternateContent xmlns:mc="http://schemas.openxmlformats.org/markup-compatibility/2006">
              <mc:Choice xmlns:v="urn:schemas-microsoft-com:vml" Requires="v">
                <p:oleObj r:id="rId17" imgW="10582275" imgH="8106410" progId="Origin95.Graph">
                  <p:embed/>
                </p:oleObj>
              </mc:Choice>
              <mc:Fallback>
                <p:oleObj r:id="rId17" imgW="10582275" imgH="8106410" progId="Origin95.Graph">
                  <p:embed/>
                  <p:pic>
                    <p:nvPicPr>
                      <p:cNvPr id="0" name="图片 3075"/>
                      <p:cNvPicPr/>
                      <p:nvPr/>
                    </p:nvPicPr>
                    <p:blipFill>
                      <a:blip r:embed="rId18"/>
                      <a:stretch>
                        <a:fillRect/>
                      </a:stretch>
                    </p:blipFill>
                    <p:spPr>
                      <a:xfrm>
                        <a:off x="10099040" y="12219940"/>
                        <a:ext cx="5496560" cy="4960620"/>
                      </a:xfrm>
                      <a:prstGeom prst="rect">
                        <a:avLst/>
                      </a:prstGeom>
                      <a:noFill/>
                      <a:ln w="38100">
                        <a:noFill/>
                        <a:miter/>
                      </a:ln>
                    </p:spPr>
                  </p:pic>
                </p:oleObj>
              </mc:Fallback>
            </mc:AlternateContent>
          </a:graphicData>
        </a:graphic>
      </p:graphicFrame>
      <p:sp>
        <p:nvSpPr>
          <p:cNvPr id="34" name="Text Box 14"/>
          <p:cNvSpPr txBox="1">
            <a:spLocks noChangeArrowheads="1"/>
          </p:cNvSpPr>
          <p:nvPr/>
        </p:nvSpPr>
        <p:spPr bwMode="auto">
          <a:xfrm>
            <a:off x="9719310" y="18333720"/>
            <a:ext cx="21810980" cy="5354320"/>
          </a:xfrm>
          <a:prstGeom prst="rect">
            <a:avLst/>
          </a:prstGeom>
          <a:solidFill>
            <a:schemeClr val="bg1">
              <a:alpha val="69000"/>
            </a:schemeClr>
          </a:solidFill>
          <a:ln w="9525">
            <a:solidFill>
              <a:srgbClr val="76357E"/>
            </a:solidFill>
            <a:miter lim="800000"/>
          </a:ln>
          <a:effectLst/>
        </p:spPr>
        <p:txBody>
          <a:bodyPr wrap="square" lIns="324000" tIns="47696" rIns="324000" bIns="47696">
            <a:noAutofit/>
          </a:bodyPr>
          <a:lstStyle>
            <a:lvl1pPr defTabSz="167005" eaLnBrk="0" hangingPunct="0">
              <a:defRPr sz="500">
                <a:solidFill>
                  <a:schemeClr val="tx1"/>
                </a:solidFill>
                <a:latin typeface="Times New Roman" panose="02020603050405020304" charset="0"/>
                <a:ea typeface="MS PGothic" panose="020B0600070205080204" charset="-128"/>
              </a:defRPr>
            </a:lvl1pPr>
            <a:lvl2pPr marL="742950" indent="-285750" defTabSz="167005" eaLnBrk="0" hangingPunct="0">
              <a:defRPr sz="500">
                <a:solidFill>
                  <a:schemeClr val="tx1"/>
                </a:solidFill>
                <a:latin typeface="Times New Roman" panose="02020603050405020304" charset="0"/>
                <a:ea typeface="MS PGothic" panose="020B0600070205080204" charset="-128"/>
              </a:defRPr>
            </a:lvl2pPr>
            <a:lvl3pPr marL="1143000" indent="-228600" defTabSz="167005" eaLnBrk="0" hangingPunct="0">
              <a:defRPr sz="500">
                <a:solidFill>
                  <a:schemeClr val="tx1"/>
                </a:solidFill>
                <a:latin typeface="Times New Roman" panose="02020603050405020304" charset="0"/>
                <a:ea typeface="MS PGothic" panose="020B0600070205080204" charset="-128"/>
              </a:defRPr>
            </a:lvl3pPr>
            <a:lvl4pPr marL="1600200" indent="-228600" defTabSz="167005" eaLnBrk="0" hangingPunct="0">
              <a:defRPr sz="500">
                <a:solidFill>
                  <a:schemeClr val="tx1"/>
                </a:solidFill>
                <a:latin typeface="Times New Roman" panose="02020603050405020304" charset="0"/>
                <a:ea typeface="MS PGothic" panose="020B0600070205080204" charset="-128"/>
              </a:defRPr>
            </a:lvl4pPr>
            <a:lvl5pPr marL="2057400" indent="-228600" defTabSz="167005" eaLnBrk="0" hangingPunct="0">
              <a:defRPr sz="500">
                <a:solidFill>
                  <a:schemeClr val="tx1"/>
                </a:solidFill>
                <a:latin typeface="Times New Roman" panose="02020603050405020304" charset="0"/>
                <a:ea typeface="MS PGothic" panose="020B0600070205080204" charset="-128"/>
              </a:defRPr>
            </a:lvl5pPr>
            <a:lvl6pPr marL="25146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6pPr>
            <a:lvl7pPr marL="29718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7pPr>
            <a:lvl8pPr marL="34290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8pPr>
            <a:lvl9pPr marL="3886200" indent="-228600" defTabSz="167005" eaLnBrk="0" fontAlgn="base" hangingPunct="0">
              <a:spcBef>
                <a:spcPct val="0"/>
              </a:spcBef>
              <a:spcAft>
                <a:spcPct val="0"/>
              </a:spcAft>
              <a:defRPr sz="500">
                <a:solidFill>
                  <a:schemeClr val="tx1"/>
                </a:solidFill>
                <a:latin typeface="Times New Roman" panose="02020603050405020304" charset="0"/>
                <a:ea typeface="MS PGothic" panose="020B0600070205080204" charset="-128"/>
              </a:defRPr>
            </a:lvl9pPr>
          </a:lstStyle>
          <a:p>
            <a:pPr>
              <a:spcBef>
                <a:spcPct val="50000"/>
              </a:spcBef>
            </a:pPr>
            <a:endParaRPr lang="en-AU" sz="3000" i="1" dirty="0">
              <a:latin typeface="+mn-lt"/>
              <a:cs typeface="Arial" panose="020B0604020202020204" pitchFamily="34" charset="0"/>
            </a:endParaRPr>
          </a:p>
        </p:txBody>
      </p:sp>
      <p:graphicFrame>
        <p:nvGraphicFramePr>
          <p:cNvPr id="20" name="对象 -2147482621"/>
          <p:cNvGraphicFramePr/>
          <p:nvPr>
            <p:custDataLst>
              <p:tags r:id="rId3"/>
            </p:custDataLst>
          </p:nvPr>
        </p:nvGraphicFramePr>
        <p:xfrm>
          <a:off x="10099040" y="18590895"/>
          <a:ext cx="4998720" cy="4232910"/>
        </p:xfrm>
        <a:graphic>
          <a:graphicData uri="http://schemas.openxmlformats.org/presentationml/2006/ole">
            <mc:AlternateContent xmlns:mc="http://schemas.openxmlformats.org/markup-compatibility/2006">
              <mc:Choice xmlns:v="urn:schemas-microsoft-com:vml" Requires="v">
                <p:oleObj r:id="rId19" imgW="10582275" imgH="8106410" progId="Origin95.Graph">
                  <p:embed/>
                </p:oleObj>
              </mc:Choice>
              <mc:Fallback>
                <p:oleObj r:id="rId19" imgW="10582275" imgH="8106410" progId="Origin95.Graph">
                  <p:embed/>
                  <p:pic>
                    <p:nvPicPr>
                      <p:cNvPr id="0" name="图片 3075"/>
                      <p:cNvPicPr/>
                      <p:nvPr/>
                    </p:nvPicPr>
                    <p:blipFill>
                      <a:blip r:embed="rId20"/>
                      <a:stretch>
                        <a:fillRect/>
                      </a:stretch>
                    </p:blipFill>
                    <p:spPr>
                      <a:xfrm>
                        <a:off x="10099040" y="18590895"/>
                        <a:ext cx="4998720" cy="4232910"/>
                      </a:xfrm>
                      <a:prstGeom prst="rect">
                        <a:avLst/>
                      </a:prstGeom>
                      <a:noFill/>
                      <a:ln w="38100">
                        <a:noFill/>
                        <a:miter/>
                      </a:ln>
                    </p:spPr>
                  </p:pic>
                </p:oleObj>
              </mc:Fallback>
            </mc:AlternateContent>
          </a:graphicData>
        </a:graphic>
      </p:graphicFrame>
      <p:graphicFrame>
        <p:nvGraphicFramePr>
          <p:cNvPr id="24" name="对象 -2147482620"/>
          <p:cNvGraphicFramePr/>
          <p:nvPr>
            <p:custDataLst>
              <p:tags r:id="rId4"/>
            </p:custDataLst>
          </p:nvPr>
        </p:nvGraphicFramePr>
        <p:xfrm>
          <a:off x="14770418" y="18896965"/>
          <a:ext cx="4801235" cy="3667760"/>
        </p:xfrm>
        <a:graphic>
          <a:graphicData uri="http://schemas.openxmlformats.org/presentationml/2006/ole">
            <mc:AlternateContent xmlns:mc="http://schemas.openxmlformats.org/markup-compatibility/2006">
              <mc:Choice xmlns:v="urn:schemas-microsoft-com:vml" Requires="v">
                <p:oleObj r:id="rId21" imgW="10582275" imgH="8106410" progId="Origin95.Graph">
                  <p:embed/>
                </p:oleObj>
              </mc:Choice>
              <mc:Fallback>
                <p:oleObj r:id="rId21" imgW="10582275" imgH="8106410" progId="Origin95.Graph">
                  <p:embed/>
                  <p:pic>
                    <p:nvPicPr>
                      <p:cNvPr id="0" name="图片 1"/>
                      <p:cNvPicPr/>
                      <p:nvPr/>
                    </p:nvPicPr>
                    <p:blipFill>
                      <a:blip r:embed="rId22"/>
                      <a:stretch>
                        <a:fillRect/>
                      </a:stretch>
                    </p:blipFill>
                    <p:spPr>
                      <a:xfrm>
                        <a:off x="14770418" y="18896965"/>
                        <a:ext cx="4801235" cy="3667760"/>
                      </a:xfrm>
                      <a:prstGeom prst="rect">
                        <a:avLst/>
                      </a:prstGeom>
                      <a:noFill/>
                      <a:ln w="38100">
                        <a:noFill/>
                        <a:miter/>
                      </a:ln>
                    </p:spPr>
                  </p:pic>
                </p:oleObj>
              </mc:Fallback>
            </mc:AlternateContent>
          </a:graphicData>
        </a:graphic>
      </p:graphicFrame>
      <p:graphicFrame>
        <p:nvGraphicFramePr>
          <p:cNvPr id="28" name="对象 -2147482619"/>
          <p:cNvGraphicFramePr/>
          <p:nvPr>
            <p:custDataLst>
              <p:tags r:id="rId5"/>
            </p:custDataLst>
          </p:nvPr>
        </p:nvGraphicFramePr>
        <p:xfrm>
          <a:off x="19449098" y="18590895"/>
          <a:ext cx="4625975" cy="3973830"/>
        </p:xfrm>
        <a:graphic>
          <a:graphicData uri="http://schemas.openxmlformats.org/presentationml/2006/ole">
            <mc:AlternateContent xmlns:mc="http://schemas.openxmlformats.org/markup-compatibility/2006">
              <mc:Choice xmlns:v="urn:schemas-microsoft-com:vml" Requires="v">
                <p:oleObj r:id="rId23" imgW="10582275" imgH="8106410" progId="Origin95.Graph">
                  <p:embed/>
                </p:oleObj>
              </mc:Choice>
              <mc:Fallback>
                <p:oleObj r:id="rId23" imgW="10582275" imgH="8106410" progId="Origin95.Graph">
                  <p:embed/>
                  <p:pic>
                    <p:nvPicPr>
                      <p:cNvPr id="0" name="图片 3075"/>
                      <p:cNvPicPr/>
                      <p:nvPr/>
                    </p:nvPicPr>
                    <p:blipFill>
                      <a:blip r:embed="rId24"/>
                      <a:stretch>
                        <a:fillRect/>
                      </a:stretch>
                    </p:blipFill>
                    <p:spPr>
                      <a:xfrm>
                        <a:off x="19449098" y="18590895"/>
                        <a:ext cx="4625975" cy="3973830"/>
                      </a:xfrm>
                      <a:prstGeom prst="rect">
                        <a:avLst/>
                      </a:prstGeom>
                      <a:noFill/>
                      <a:ln w="38100">
                        <a:noFill/>
                        <a:miter/>
                      </a:ln>
                    </p:spPr>
                  </p:pic>
                </p:oleObj>
              </mc:Fallback>
            </mc:AlternateContent>
          </a:graphicData>
        </a:graphic>
      </p:graphicFrame>
      <p:sp>
        <p:nvSpPr>
          <p:cNvPr id="35" name="Rectangle 12"/>
          <p:cNvSpPr>
            <a:spLocks noChangeArrowheads="1"/>
          </p:cNvSpPr>
          <p:nvPr/>
        </p:nvSpPr>
        <p:spPr bwMode="auto">
          <a:xfrm>
            <a:off x="25216485" y="7162165"/>
            <a:ext cx="6343650" cy="10822940"/>
          </a:xfrm>
          <a:prstGeom prst="rect">
            <a:avLst/>
          </a:prstGeom>
          <a:noFill/>
          <a:ln w="9525">
            <a:solidFill>
              <a:srgbClr val="76357E"/>
            </a:solidFill>
            <a:miter lim="800000"/>
          </a:ln>
          <a:effectLst/>
          <a:extLst>
            <a:ext uri="{909E8E84-426E-40DD-AFC4-6F175D3DCCD1}">
              <a14:hiddenFill xmlns:a14="http://schemas.microsoft.com/office/drawing/2010/main">
                <a:solidFill>
                  <a:srgbClr val="EBE8E5"/>
                </a:solidFill>
              </a14:hiddenFill>
            </a:ext>
          </a:extLst>
        </p:spPr>
        <p:txBody>
          <a:bodyPr wrap="none" lIns="522327" tIns="261164" rIns="522327" bIns="261164" anchor="ctr"/>
          <a:lstStyle/>
          <a:p>
            <a:endParaRPr lang="en-GB" sz="11555"/>
          </a:p>
        </p:txBody>
      </p:sp>
      <p:graphicFrame>
        <p:nvGraphicFramePr>
          <p:cNvPr id="36" name="对象 -2147482615"/>
          <p:cNvGraphicFramePr/>
          <p:nvPr>
            <p:custDataLst>
              <p:tags r:id="rId6"/>
            </p:custDataLst>
          </p:nvPr>
        </p:nvGraphicFramePr>
        <p:xfrm>
          <a:off x="25926415" y="6936740"/>
          <a:ext cx="4745990" cy="4192905"/>
        </p:xfrm>
        <a:graphic>
          <a:graphicData uri="http://schemas.openxmlformats.org/presentationml/2006/ole">
            <mc:AlternateContent xmlns:mc="http://schemas.openxmlformats.org/markup-compatibility/2006">
              <mc:Choice xmlns:v="urn:schemas-microsoft-com:vml" Requires="v">
                <p:oleObj r:id="rId25" imgW="8287385" imgH="6349365" progId="Origin95.Graph">
                  <p:embed/>
                </p:oleObj>
              </mc:Choice>
              <mc:Fallback>
                <p:oleObj r:id="rId25" imgW="8287385" imgH="6349365" progId="Origin95.Graph">
                  <p:embed/>
                  <p:pic>
                    <p:nvPicPr>
                      <p:cNvPr id="0" name="图片 3075"/>
                      <p:cNvPicPr/>
                      <p:nvPr/>
                    </p:nvPicPr>
                    <p:blipFill>
                      <a:blip r:embed="rId26"/>
                      <a:stretch>
                        <a:fillRect/>
                      </a:stretch>
                    </p:blipFill>
                    <p:spPr>
                      <a:xfrm>
                        <a:off x="25926415" y="6936740"/>
                        <a:ext cx="4745990" cy="4192905"/>
                      </a:xfrm>
                      <a:prstGeom prst="rect">
                        <a:avLst/>
                      </a:prstGeom>
                      <a:noFill/>
                      <a:ln w="38100">
                        <a:noFill/>
                        <a:miter/>
                      </a:ln>
                    </p:spPr>
                  </p:pic>
                </p:oleObj>
              </mc:Fallback>
            </mc:AlternateContent>
          </a:graphicData>
        </a:graphic>
      </p:graphicFrame>
      <p:graphicFrame>
        <p:nvGraphicFramePr>
          <p:cNvPr id="40" name="对象 -2147482617"/>
          <p:cNvGraphicFramePr/>
          <p:nvPr>
            <p:custDataLst>
              <p:tags r:id="rId7"/>
            </p:custDataLst>
          </p:nvPr>
        </p:nvGraphicFramePr>
        <p:xfrm>
          <a:off x="25926415" y="10992485"/>
          <a:ext cx="5113020" cy="3841115"/>
        </p:xfrm>
        <a:graphic>
          <a:graphicData uri="http://schemas.openxmlformats.org/presentationml/2006/ole">
            <mc:AlternateContent xmlns:mc="http://schemas.openxmlformats.org/markup-compatibility/2006">
              <mc:Choice xmlns:v="urn:schemas-microsoft-com:vml" Requires="v">
                <p:oleObj r:id="rId27" imgW="8248650" imgH="6316980" progId="Origin95.Graph">
                  <p:embed/>
                </p:oleObj>
              </mc:Choice>
              <mc:Fallback>
                <p:oleObj r:id="rId27" imgW="8248650" imgH="6316980" progId="Origin95.Graph">
                  <p:embed/>
                  <p:pic>
                    <p:nvPicPr>
                      <p:cNvPr id="0" name="图片 1"/>
                      <p:cNvPicPr/>
                      <p:nvPr/>
                    </p:nvPicPr>
                    <p:blipFill>
                      <a:blip r:embed="rId28"/>
                      <a:stretch>
                        <a:fillRect/>
                      </a:stretch>
                    </p:blipFill>
                    <p:spPr>
                      <a:xfrm>
                        <a:off x="25926415" y="10992485"/>
                        <a:ext cx="5113020" cy="3841115"/>
                      </a:xfrm>
                      <a:prstGeom prst="rect">
                        <a:avLst/>
                      </a:prstGeom>
                      <a:noFill/>
                      <a:ln w="38100">
                        <a:noFill/>
                        <a:miter/>
                      </a:ln>
                    </p:spPr>
                  </p:pic>
                </p:oleObj>
              </mc:Fallback>
            </mc:AlternateContent>
          </a:graphicData>
        </a:graphic>
      </p:graphicFrame>
      <p:sp>
        <p:nvSpPr>
          <p:cNvPr id="43" name="文本框 42"/>
          <p:cNvSpPr txBox="1"/>
          <p:nvPr/>
        </p:nvSpPr>
        <p:spPr>
          <a:xfrm>
            <a:off x="10100310" y="17179925"/>
            <a:ext cx="10088245" cy="429260"/>
          </a:xfrm>
          <a:prstGeom prst="rect">
            <a:avLst/>
          </a:prstGeom>
          <a:noFill/>
        </p:spPr>
        <p:txBody>
          <a:bodyPr wrap="square" rtlCol="0">
            <a:noAutofit/>
          </a:bodyPr>
          <a:lstStyle/>
          <a:p>
            <a:pPr marR="5080" algn="l">
              <a:lnSpc>
                <a:spcPct val="100000"/>
              </a:lnSpc>
              <a:spcBef>
                <a:spcPts val="100"/>
              </a:spcBef>
            </a:pPr>
            <a:r>
              <a:rPr lang="en-US" altLang="zh-CN" sz="2000" b="1"/>
              <a:t>Figure 1. Effects of Microbial Starter Cultures on Basic Indicators of Low-salt Redfish</a:t>
            </a:r>
          </a:p>
          <a:p>
            <a:pPr marR="5080" algn="l">
              <a:lnSpc>
                <a:spcPct val="100000"/>
              </a:lnSpc>
              <a:spcBef>
                <a:spcPts val="100"/>
              </a:spcBef>
            </a:pPr>
            <a:r>
              <a:rPr lang="en-US" altLang="zh-CN" sz="2000" b="1"/>
              <a:t> (A: Water content and AW; B: pH; C: TA; D: Picture)</a:t>
            </a:r>
          </a:p>
        </p:txBody>
      </p:sp>
      <p:sp>
        <p:nvSpPr>
          <p:cNvPr id="44" name="文本框 43"/>
          <p:cNvSpPr txBox="1"/>
          <p:nvPr/>
        </p:nvSpPr>
        <p:spPr>
          <a:xfrm>
            <a:off x="10099040" y="22823805"/>
            <a:ext cx="12050395" cy="429260"/>
          </a:xfrm>
          <a:prstGeom prst="rect">
            <a:avLst/>
          </a:prstGeom>
          <a:noFill/>
        </p:spPr>
        <p:txBody>
          <a:bodyPr wrap="square" rtlCol="0">
            <a:noAutofit/>
          </a:bodyPr>
          <a:lstStyle/>
          <a:p>
            <a:pPr marR="5080" algn="l">
              <a:lnSpc>
                <a:spcPct val="100000"/>
              </a:lnSpc>
              <a:spcBef>
                <a:spcPts val="100"/>
              </a:spcBef>
            </a:pPr>
            <a:r>
              <a:rPr lang="en-US" altLang="zh-CN" sz="2000" b="1"/>
              <a:t>Figure 2. Effect of Microbial Starter Cultures on Oxidative Indices of Low-Salt Redfish</a:t>
            </a:r>
          </a:p>
          <a:p>
            <a:pPr marR="5080" algn="l">
              <a:lnSpc>
                <a:spcPct val="100000"/>
              </a:lnSpc>
              <a:spcBef>
                <a:spcPts val="100"/>
              </a:spcBef>
            </a:pPr>
            <a:r>
              <a:rPr lang="en-US" altLang="zh-CN" sz="2000" b="1"/>
              <a:t> (A: ANN; B: TBARS; C: TVB-N).</a:t>
            </a:r>
          </a:p>
        </p:txBody>
      </p:sp>
      <p:pic>
        <p:nvPicPr>
          <p:cNvPr id="46" name="图片 45" descr="kappframework-nmLKlg(1)(1)"/>
          <p:cNvPicPr>
            <a:picLocks noChangeAspect="1"/>
          </p:cNvPicPr>
          <p:nvPr/>
        </p:nvPicPr>
        <p:blipFill>
          <a:blip r:embed="rId29"/>
          <a:srcRect l="500" t="910" r="1743" b="1934"/>
          <a:stretch>
            <a:fillRect/>
          </a:stretch>
        </p:blipFill>
        <p:spPr>
          <a:xfrm>
            <a:off x="14919960" y="12757785"/>
            <a:ext cx="5092700" cy="3796665"/>
          </a:xfrm>
          <a:prstGeom prst="rect">
            <a:avLst/>
          </a:prstGeom>
        </p:spPr>
      </p:pic>
      <p:sp>
        <p:nvSpPr>
          <p:cNvPr id="48" name="矩形 47"/>
          <p:cNvSpPr/>
          <p:nvPr/>
        </p:nvSpPr>
        <p:spPr>
          <a:xfrm>
            <a:off x="10051415" y="7442200"/>
            <a:ext cx="369570" cy="381000"/>
          </a:xfrm>
          <a:prstGeom prst="rect">
            <a:avLst/>
          </a:prstGeom>
          <a:solidFill>
            <a:schemeClr val="accent3">
              <a:lumMod val="20000"/>
              <a:lumOff val="80000"/>
            </a:schemeClr>
          </a:solidFill>
          <a:ln>
            <a:solidFill>
              <a:srgbClr val="76357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76357E"/>
                </a:solidFill>
              </a:rPr>
              <a:t>A</a:t>
            </a:r>
          </a:p>
        </p:txBody>
      </p:sp>
      <p:sp>
        <p:nvSpPr>
          <p:cNvPr id="49" name="矩形 48"/>
          <p:cNvSpPr/>
          <p:nvPr/>
        </p:nvSpPr>
        <p:spPr>
          <a:xfrm>
            <a:off x="15399385" y="7442200"/>
            <a:ext cx="369570" cy="381000"/>
          </a:xfrm>
          <a:prstGeom prst="rect">
            <a:avLst/>
          </a:prstGeom>
          <a:solidFill>
            <a:schemeClr val="accent3">
              <a:lumMod val="20000"/>
              <a:lumOff val="80000"/>
            </a:schemeClr>
          </a:solidFill>
          <a:ln>
            <a:solidFill>
              <a:srgbClr val="76357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76357E"/>
                </a:solidFill>
              </a:rPr>
              <a:t>B</a:t>
            </a:r>
          </a:p>
        </p:txBody>
      </p:sp>
      <p:sp>
        <p:nvSpPr>
          <p:cNvPr id="50" name="矩形 49"/>
          <p:cNvSpPr/>
          <p:nvPr/>
        </p:nvSpPr>
        <p:spPr>
          <a:xfrm>
            <a:off x="15097760" y="12649200"/>
            <a:ext cx="369570" cy="381000"/>
          </a:xfrm>
          <a:prstGeom prst="rect">
            <a:avLst/>
          </a:prstGeom>
          <a:solidFill>
            <a:schemeClr val="accent3">
              <a:lumMod val="20000"/>
              <a:lumOff val="80000"/>
            </a:schemeClr>
          </a:solidFill>
          <a:ln>
            <a:solidFill>
              <a:srgbClr val="76357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76357E"/>
                </a:solidFill>
              </a:rPr>
              <a:t>D</a:t>
            </a:r>
          </a:p>
        </p:txBody>
      </p:sp>
      <p:sp>
        <p:nvSpPr>
          <p:cNvPr id="51" name="矩形 50"/>
          <p:cNvSpPr/>
          <p:nvPr/>
        </p:nvSpPr>
        <p:spPr>
          <a:xfrm>
            <a:off x="10051415" y="12649200"/>
            <a:ext cx="369570" cy="381000"/>
          </a:xfrm>
          <a:prstGeom prst="rect">
            <a:avLst/>
          </a:prstGeom>
          <a:solidFill>
            <a:schemeClr val="accent3">
              <a:lumMod val="20000"/>
              <a:lumOff val="80000"/>
            </a:schemeClr>
          </a:solidFill>
          <a:ln>
            <a:solidFill>
              <a:srgbClr val="76357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76357E"/>
                </a:solidFill>
              </a:rPr>
              <a:t>C</a:t>
            </a:r>
          </a:p>
        </p:txBody>
      </p:sp>
      <p:sp>
        <p:nvSpPr>
          <p:cNvPr id="52" name="矩形 51"/>
          <p:cNvSpPr/>
          <p:nvPr/>
        </p:nvSpPr>
        <p:spPr>
          <a:xfrm>
            <a:off x="10051415" y="18733770"/>
            <a:ext cx="369570" cy="381000"/>
          </a:xfrm>
          <a:prstGeom prst="rect">
            <a:avLst/>
          </a:prstGeom>
          <a:solidFill>
            <a:schemeClr val="accent3">
              <a:lumMod val="20000"/>
              <a:lumOff val="80000"/>
            </a:schemeClr>
          </a:solidFill>
          <a:ln>
            <a:solidFill>
              <a:srgbClr val="76357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76357E"/>
                </a:solidFill>
              </a:rPr>
              <a:t>A</a:t>
            </a:r>
          </a:p>
        </p:txBody>
      </p:sp>
      <p:sp>
        <p:nvSpPr>
          <p:cNvPr id="53" name="矩形 52"/>
          <p:cNvSpPr/>
          <p:nvPr/>
        </p:nvSpPr>
        <p:spPr>
          <a:xfrm>
            <a:off x="14813915" y="18733770"/>
            <a:ext cx="369570" cy="381000"/>
          </a:xfrm>
          <a:prstGeom prst="rect">
            <a:avLst/>
          </a:prstGeom>
          <a:solidFill>
            <a:schemeClr val="accent3">
              <a:lumMod val="20000"/>
              <a:lumOff val="80000"/>
            </a:schemeClr>
          </a:solidFill>
          <a:ln>
            <a:solidFill>
              <a:srgbClr val="76357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76357E"/>
                </a:solidFill>
              </a:rPr>
              <a:t>B</a:t>
            </a:r>
          </a:p>
        </p:txBody>
      </p:sp>
      <p:sp>
        <p:nvSpPr>
          <p:cNvPr id="54" name="矩形 53"/>
          <p:cNvSpPr/>
          <p:nvPr/>
        </p:nvSpPr>
        <p:spPr>
          <a:xfrm>
            <a:off x="19576415" y="18733770"/>
            <a:ext cx="369570" cy="381000"/>
          </a:xfrm>
          <a:prstGeom prst="rect">
            <a:avLst/>
          </a:prstGeom>
          <a:solidFill>
            <a:schemeClr val="accent3">
              <a:lumMod val="20000"/>
              <a:lumOff val="80000"/>
            </a:schemeClr>
          </a:solidFill>
          <a:ln>
            <a:solidFill>
              <a:srgbClr val="76357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76357E"/>
                </a:solidFill>
              </a:rPr>
              <a:t>C</a:t>
            </a:r>
          </a:p>
        </p:txBody>
      </p:sp>
      <p:sp>
        <p:nvSpPr>
          <p:cNvPr id="55" name="矩形 54"/>
          <p:cNvSpPr/>
          <p:nvPr/>
        </p:nvSpPr>
        <p:spPr>
          <a:xfrm>
            <a:off x="19829780" y="7352030"/>
            <a:ext cx="4746625" cy="10521315"/>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285750" indent="-285750" algn="l">
              <a:buFont typeface="Arial" panose="020B0604020202020204" pitchFamily="34" charset="0"/>
              <a:buChar char="•"/>
            </a:pPr>
            <a:r>
              <a:rPr lang="en-US" altLang="zh-CN" sz="2800">
                <a:solidFill>
                  <a:schemeClr val="tx1"/>
                </a:solidFill>
              </a:rPr>
              <a:t>The water content of red fish inoculated with starter culture was lower than that of NF group, and the difference of water content between groups inoculated with different microbial starter culture and NF group was different.</a:t>
            </a:r>
          </a:p>
          <a:p>
            <a:pPr marL="285750" indent="-285750" algn="l">
              <a:buFont typeface="Arial" panose="020B0604020202020204" pitchFamily="34" charset="0"/>
              <a:buChar char="•"/>
            </a:pPr>
            <a:r>
              <a:rPr lang="en-US" altLang="zh-CN" sz="2800">
                <a:solidFill>
                  <a:schemeClr val="tx1"/>
                </a:solidFill>
              </a:rPr>
              <a:t>Inoculation and fermentation effectively reduced water activity of redfish.</a:t>
            </a:r>
          </a:p>
          <a:p>
            <a:pPr marL="285750" indent="-285750" algn="l">
              <a:buFont typeface="Arial" panose="020B0604020202020204" pitchFamily="34" charset="0"/>
              <a:buChar char="•"/>
            </a:pPr>
            <a:r>
              <a:rPr lang="en-US" altLang="zh-CN" sz="2800">
                <a:solidFill>
                  <a:schemeClr val="tx1"/>
                </a:solidFill>
              </a:rPr>
              <a:t>With the extension of fermentation time, the pH value of naturally fermented and inoculated red fish decreased significantly (p &lt; 0.05).</a:t>
            </a:r>
          </a:p>
          <a:p>
            <a:pPr marL="285750" indent="-285750" algn="l">
              <a:buFont typeface="Arial" panose="020B0604020202020204" pitchFamily="34" charset="0"/>
              <a:buChar char="•"/>
            </a:pPr>
            <a:r>
              <a:rPr lang="en-US" altLang="zh-CN" sz="2800">
                <a:solidFill>
                  <a:schemeClr val="tx1"/>
                </a:solidFill>
              </a:rPr>
              <a:t>The change trend of TA content was opposite to that of pH, and TA content in each fermentation group gradually increased with the decrease of pH.</a:t>
            </a:r>
          </a:p>
        </p:txBody>
      </p:sp>
      <p:sp>
        <p:nvSpPr>
          <p:cNvPr id="56" name="矩形 55"/>
          <p:cNvSpPr/>
          <p:nvPr/>
        </p:nvSpPr>
        <p:spPr>
          <a:xfrm>
            <a:off x="25366345" y="15844520"/>
            <a:ext cx="6043930" cy="2000885"/>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285750" indent="-285750" algn="l">
              <a:buFont typeface="Arial" panose="020B0604020202020204" pitchFamily="34" charset="0"/>
              <a:buChar char="•"/>
            </a:pPr>
            <a:r>
              <a:rPr lang="en-US" altLang="zh-CN" sz="2800">
                <a:solidFill>
                  <a:schemeClr val="tx1"/>
                </a:solidFill>
              </a:rPr>
              <a:t>The flavor of fermented fish in the NF group was significantly different from that in the bacterially infected group, which could be clearly distinguished.</a:t>
            </a:r>
          </a:p>
        </p:txBody>
      </p:sp>
      <p:sp>
        <p:nvSpPr>
          <p:cNvPr id="57" name="矩形 56"/>
          <p:cNvSpPr/>
          <p:nvPr/>
        </p:nvSpPr>
        <p:spPr>
          <a:xfrm>
            <a:off x="23921720" y="19259550"/>
            <a:ext cx="7485380" cy="3305175"/>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457200" indent="-457200" algn="l">
              <a:buFont typeface="Arial" panose="020B0604020202020204" pitchFamily="34" charset="0"/>
              <a:buChar char="•"/>
            </a:pPr>
            <a:r>
              <a:rPr lang="en-US" altLang="zh-CN" sz="2800">
                <a:solidFill>
                  <a:schemeClr val="tx1"/>
                </a:solidFill>
              </a:rPr>
              <a:t>The AAN, TBARS value and TVB-N of red fish fermented by different microorganisms showed an increasing trend.</a:t>
            </a:r>
          </a:p>
          <a:p>
            <a:pPr marL="457200" indent="-457200" algn="l">
              <a:buFont typeface="Arial" panose="020B0604020202020204" pitchFamily="34" charset="0"/>
              <a:buChar char="•"/>
            </a:pPr>
            <a:r>
              <a:rPr lang="en-US" altLang="zh-CN" sz="2800">
                <a:solidFill>
                  <a:schemeClr val="tx1"/>
                </a:solidFill>
              </a:rPr>
              <a:t>The changes of AAN , TBARS value and TVB-N  of red fish fermented by different microorganisms were different.</a:t>
            </a:r>
            <a:endParaRPr lang="zh-CN" altLang="en-US" sz="2800">
              <a:solidFill>
                <a:schemeClr val="tx1"/>
              </a:solidFill>
            </a:endParaRPr>
          </a:p>
        </p:txBody>
      </p:sp>
      <p:sp>
        <p:nvSpPr>
          <p:cNvPr id="58" name="文本框 57"/>
          <p:cNvSpPr txBox="1"/>
          <p:nvPr/>
        </p:nvSpPr>
        <p:spPr>
          <a:xfrm>
            <a:off x="25382855" y="14718030"/>
            <a:ext cx="6200775" cy="429260"/>
          </a:xfrm>
          <a:prstGeom prst="rect">
            <a:avLst/>
          </a:prstGeom>
          <a:noFill/>
        </p:spPr>
        <p:txBody>
          <a:bodyPr wrap="square" rtlCol="0">
            <a:noAutofit/>
          </a:bodyPr>
          <a:lstStyle/>
          <a:p>
            <a:pPr marR="5080" algn="l">
              <a:lnSpc>
                <a:spcPct val="100000"/>
              </a:lnSpc>
              <a:spcBef>
                <a:spcPts val="100"/>
              </a:spcBef>
            </a:pPr>
            <a:r>
              <a:rPr lang="en-US" altLang="zh-CN" sz="2000" b="1"/>
              <a:t>Figure 3. Flavor changes in low-salt redfish during fermentation</a:t>
            </a:r>
          </a:p>
          <a:p>
            <a:pPr marR="5080" algn="l">
              <a:lnSpc>
                <a:spcPct val="100000"/>
              </a:lnSpc>
              <a:spcBef>
                <a:spcPts val="100"/>
              </a:spcBef>
            </a:pPr>
            <a:r>
              <a:rPr lang="en-US" altLang="zh-CN" sz="2000" b="1"/>
              <a:t>(A: principal component analysis chart; B: radar chart)</a:t>
            </a:r>
          </a:p>
          <a:p>
            <a:pPr marR="5080" algn="l">
              <a:lnSpc>
                <a:spcPct val="100000"/>
              </a:lnSpc>
              <a:spcBef>
                <a:spcPts val="100"/>
              </a:spcBef>
            </a:pPr>
            <a:endParaRPr lang="en-US" altLang="zh-CN" sz="2000" b="1"/>
          </a:p>
        </p:txBody>
      </p:sp>
      <p:sp>
        <p:nvSpPr>
          <p:cNvPr id="59" name="矩形 58"/>
          <p:cNvSpPr/>
          <p:nvPr/>
        </p:nvSpPr>
        <p:spPr>
          <a:xfrm>
            <a:off x="25825450" y="11240135"/>
            <a:ext cx="369570" cy="381000"/>
          </a:xfrm>
          <a:prstGeom prst="rect">
            <a:avLst/>
          </a:prstGeom>
          <a:solidFill>
            <a:schemeClr val="accent3">
              <a:lumMod val="20000"/>
              <a:lumOff val="80000"/>
            </a:schemeClr>
          </a:solidFill>
          <a:ln>
            <a:solidFill>
              <a:srgbClr val="76357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76357E"/>
                </a:solidFill>
              </a:rPr>
              <a:t>B</a:t>
            </a:r>
          </a:p>
        </p:txBody>
      </p:sp>
      <p:sp>
        <p:nvSpPr>
          <p:cNvPr id="60" name="矩形 59"/>
          <p:cNvSpPr/>
          <p:nvPr/>
        </p:nvSpPr>
        <p:spPr>
          <a:xfrm>
            <a:off x="25825450" y="7442200"/>
            <a:ext cx="369570" cy="381000"/>
          </a:xfrm>
          <a:prstGeom prst="rect">
            <a:avLst/>
          </a:prstGeom>
          <a:solidFill>
            <a:schemeClr val="accent3">
              <a:lumMod val="20000"/>
              <a:lumOff val="80000"/>
            </a:schemeClr>
          </a:solidFill>
          <a:ln>
            <a:solidFill>
              <a:srgbClr val="76357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76357E"/>
                </a:solidFill>
              </a:rPr>
              <a:t>A</a:t>
            </a:r>
          </a:p>
        </p:txBody>
      </p:sp>
      <p:pic>
        <p:nvPicPr>
          <p:cNvPr id="12" name="Yiduo Wu+FSMILE2025 poster">
            <a:hlinkClick r:id="" action="ppaction://media"/>
          </p:cNvPr>
          <p:cNvPicPr/>
          <p:nvPr>
            <a:audioFile r:link="rId9"/>
            <p:extLst>
              <p:ext uri="{DAA4B4D4-6D71-4841-9C94-3DE7FCFB9230}">
                <p14:media xmlns:p14="http://schemas.microsoft.com/office/powerpoint/2010/main" r:embed="rId8"/>
              </p:ext>
            </p:extLst>
          </p:nvPr>
        </p:nvPicPr>
        <p:blipFill>
          <a:blip r:embed="rId30"/>
          <a:stretch>
            <a:fillRect/>
          </a:stretch>
        </p:blipFill>
        <p:spPr>
          <a:xfrm>
            <a:off x="582930" y="470535"/>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7086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4634">
                <p:cTn id="7" fill="hold" display="1">
                  <p:stCondLst>
                    <p:cond delay="indefinite"/>
                  </p:stCondLst>
                  <p:endCondLst>
                    <p:cond evt="onStopAudio" delay="0">
                      <p:tgtEl>
                        <p:sldTgt/>
                      </p:tgtEl>
                    </p:cond>
                  </p:endCondLst>
                </p:cTn>
                <p:tgtEl>
                  <p:spTgt spid="1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413.05,&quot;left&quot;:49.9,&quot;top&quot;:81.1,&quot;width&quot;:852.55}"/>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413.05,&quot;left&quot;:49.9,&quot;top&quot;:81.1,&quot;width&quot;:852.55}"/>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51.873937007874,&quot;left&quot;:26.75,&quot;top&quot;:93.07606299212598,&quot;width&quot;:916.6}"/>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51.873937007874,&quot;left&quot;:26.75,&quot;top&quot;:93.07606299212598,&quot;width&quot;:916.6}"/>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51.873937007874,&quot;left&quot;:26.75,&quot;top&quot;:93.07606299212598,&quot;width&quot;:916.6}"/>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72.5,&quot;left&quot;:52.55,&quot;top&quot;:132,&quot;width&quot;:878.2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72.5,&quot;left&quot;:52.55,&quot;top&quot;:132,&quot;width&quot;:878.25}"/>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880</Words>
  <Application>Microsoft Office PowerPoint</Application>
  <PresentationFormat>ユーザー設定</PresentationFormat>
  <Paragraphs>59</Paragraphs>
  <Slides>1</Slides>
  <Notes>1</Notes>
  <HiddenSlides>0</HiddenSlides>
  <MMClips>1</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vt:i4>
      </vt:variant>
    </vt:vector>
  </HeadingPairs>
  <TitlesOfParts>
    <vt:vector size="7" baseType="lpstr">
      <vt:lpstr>Arial</vt:lpstr>
      <vt:lpstr>Calibri</vt:lpstr>
      <vt:lpstr>Calibri Light</vt:lpstr>
      <vt:lpstr>Times New Roman</vt:lpstr>
      <vt:lpstr>Office テーマ</vt:lpstr>
      <vt:lpstr>Origin95.Graph</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yuan ch</dc:creator>
  <cp:lastModifiedBy>ch yuan</cp:lastModifiedBy>
  <cp:revision>23</cp:revision>
  <dcterms:created xsi:type="dcterms:W3CDTF">2020-11-02T01:42:00Z</dcterms:created>
  <dcterms:modified xsi:type="dcterms:W3CDTF">2025-10-05T15:08:02Z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529B267212604E478A1CA9A5C22F161D_13</vt:lpwstr>
  </property>
  <property fmtid="{D5CDD505-2E9C-101B-9397-08002B2CF9AE}" pid="3" name="KSOProductBuildVer">
    <vt:lpwstr>2052-12.1.0.22529</vt:lpwstr>
  </property>
</Properties>
</file>